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51" r:id="rId3"/>
    <p:sldId id="452" r:id="rId4"/>
    <p:sldId id="453" r:id="rId5"/>
    <p:sldId id="444" r:id="rId6"/>
    <p:sldId id="450" r:id="rId7"/>
    <p:sldId id="446" r:id="rId8"/>
    <p:sldId id="454" r:id="rId9"/>
    <p:sldId id="455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Zanetti" initials="AZ" lastIdx="1" clrIdx="0">
    <p:extLst>
      <p:ext uri="{19B8F6BF-5375-455C-9EA6-DF929625EA0E}">
        <p15:presenceInfo xmlns:p15="http://schemas.microsoft.com/office/powerpoint/2012/main" userId="S::zanetti@borsamercitelematica.onmicrosoft.com::b8950b91-dd86-4c08-8026-768a16f68a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1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ile chiaro 2 - Color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4982E0C-B61F-46BA-B823-6D9CAFDEF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AF2745C-E890-40E5-944D-FFE44E9327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C5C98-9033-4DEE-A3FD-6FED46C02558}" type="datetimeFigureOut">
              <a:rPr lang="it-IT" smtClean="0"/>
              <a:t>22/04/2022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C0BDB26-7BED-40B3-AD97-4A4C4B3C0D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CD3459D-082D-4577-8500-7C03652741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DC46A-4BED-4B31-B5FE-BD05910DB3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92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7AF78-4F5A-4D51-87D3-814263A8BB15}" type="datetimeFigureOut">
              <a:rPr lang="it-IT" smtClean="0"/>
              <a:t>22/04/2022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D39E4-E5E5-47CA-B306-8CD250A0A9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7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0D7A6EEA-EEEB-4E35-967D-F1E73C6D6FF3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7910A36-F8D1-4544-AE58-9C636474A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600">
                <a:latin typeface="Fedra Sans Normal" pitchFamily="50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1EC8C2-A429-4052-859B-6C22081A7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25E4D9-0430-4C86-B5D4-FDCD0C305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56990-2CFD-43CC-BF92-3C37845BC551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C253D-8C2C-45E2-B2DE-5F66F1AD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AB66EB-0838-4F60-8930-137E00B45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13CCAE4A-FA50-4AC8-B290-57EA3805E545}"/>
              </a:ext>
            </a:extLst>
          </p:cNvPr>
          <p:cNvSpPr/>
          <p:nvPr userDrawn="1"/>
        </p:nvSpPr>
        <p:spPr>
          <a:xfrm flipH="1">
            <a:off x="9686880" y="4180114"/>
            <a:ext cx="1445717" cy="2677886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667C1D1B-A37B-4743-8354-4AEA1CFD2F46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A60EE26A-60F7-4CFD-B7CC-0B3F3655BBD2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4E30CFEC-444D-4C0C-824D-D8C32B51C16B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FAFAA6FA-59E6-4735-B184-16A5285F691E}"/>
              </a:ext>
            </a:extLst>
          </p:cNvPr>
          <p:cNvCxnSpPr>
            <a:cxnSpLocks/>
            <a:stCxn id="10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riangolo rettangolo 9">
            <a:extLst>
              <a:ext uri="{FF2B5EF4-FFF2-40B4-BE49-F238E27FC236}">
                <a16:creationId xmlns:a16="http://schemas.microsoft.com/office/drawing/2014/main" id="{5C1788D2-777C-41E6-815B-99233A838665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riangolo rettangolo 14">
            <a:extLst>
              <a:ext uri="{FF2B5EF4-FFF2-40B4-BE49-F238E27FC236}">
                <a16:creationId xmlns:a16="http://schemas.microsoft.com/office/drawing/2014/main" id="{E125B2EE-9CFA-4497-B64A-81C7D87A8854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47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>
            <a:extLst>
              <a:ext uri="{FF2B5EF4-FFF2-40B4-BE49-F238E27FC236}">
                <a16:creationId xmlns:a16="http://schemas.microsoft.com/office/drawing/2014/main" id="{D52B3E20-B825-4A9C-B82A-9BC34C52BDE8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0AE52A1-7435-488F-9844-98FDD80E2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8B9923B-3D3C-4425-85B9-93966FADF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94832F-4221-4D4C-AA28-95C23C0F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5AAF-AEC9-498D-9204-012DBC2FC0CC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D33250-36B0-4013-AA4B-3D1AF421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B06FCA-6DDB-4572-B5D6-5346510E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939F74A1-1186-4BA5-8FDF-43F02819FE9A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F8A14CBF-7AB9-4C84-BE87-D9D700E95BDF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05B94669-556A-4A3F-9D9C-391AD0CFB3BD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8045B389-7739-40C6-80C1-F744F95170A3}"/>
              </a:ext>
            </a:extLst>
          </p:cNvPr>
          <p:cNvCxnSpPr>
            <a:cxnSpLocks/>
            <a:stCxn id="8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angolo rettangolo 9">
            <a:extLst>
              <a:ext uri="{FF2B5EF4-FFF2-40B4-BE49-F238E27FC236}">
                <a16:creationId xmlns:a16="http://schemas.microsoft.com/office/drawing/2014/main" id="{0B51C726-9C84-491E-A789-953B30C876DF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5A84248B-F6B5-42B0-BBE1-E8877C4AC9D1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80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>
            <a:extLst>
              <a:ext uri="{FF2B5EF4-FFF2-40B4-BE49-F238E27FC236}">
                <a16:creationId xmlns:a16="http://schemas.microsoft.com/office/drawing/2014/main" id="{A75B5A1C-A0CB-4FD7-BBFE-8CCE9C85642E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E22276-8939-46A4-8E56-1698AEF4B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9B4DFE-AE3E-4896-911C-38AF769DD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C15891-43A4-498A-B70A-18C7FCABF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3E51-C08F-4539-A394-84D8D999BC45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D2EE89-ED04-44DB-BAC8-87E3398CA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E836CA-3E48-4EE0-9A9D-22CFD61A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9684B1BD-2767-4FE7-93C5-4203E33588E4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540FF010-29F2-47F3-AEEF-703BC3D6F572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6E908E6D-72AB-4A1D-9085-C78933C05AEE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941937D4-3F33-41F4-81D4-CA9AAEFB342B}"/>
              </a:ext>
            </a:extLst>
          </p:cNvPr>
          <p:cNvCxnSpPr>
            <a:cxnSpLocks/>
            <a:stCxn id="8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angolo rettangolo 9">
            <a:extLst>
              <a:ext uri="{FF2B5EF4-FFF2-40B4-BE49-F238E27FC236}">
                <a16:creationId xmlns:a16="http://schemas.microsoft.com/office/drawing/2014/main" id="{A6E6824D-09A5-4120-A815-1E39D16FB239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2067972F-8590-4502-BDFF-353809AB2A99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22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>
            <a:extLst>
              <a:ext uri="{FF2B5EF4-FFF2-40B4-BE49-F238E27FC236}">
                <a16:creationId xmlns:a16="http://schemas.microsoft.com/office/drawing/2014/main" id="{728CB752-54B5-46C8-89F5-DE47EBF35093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1F625B1-D677-4E6E-A07F-652203071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72FEE1-3902-4613-81F0-7EBC8B719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65D30C-F7A8-434C-A44F-1ED34AB6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F57E-3334-4730-81DC-4D0322F4CF07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E7CB74-6048-4B55-B3B9-AFF7F462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94A87F-B780-46A2-BCCC-D345DB55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8C5C84A9-6DB6-4969-911D-D0B19CC02D00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26B86B30-99CC-42D9-8F6F-F63BA1A2C7A9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A014A517-0A86-4FEF-AAE5-D122ACC73443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1ED40682-7DFF-481B-A86C-742E05BE9EAA}"/>
              </a:ext>
            </a:extLst>
          </p:cNvPr>
          <p:cNvCxnSpPr>
            <a:cxnSpLocks/>
            <a:stCxn id="8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angolo rettangolo 9">
            <a:extLst>
              <a:ext uri="{FF2B5EF4-FFF2-40B4-BE49-F238E27FC236}">
                <a16:creationId xmlns:a16="http://schemas.microsoft.com/office/drawing/2014/main" id="{B384BB39-EF72-4FE6-8EEE-507AA1C3A8C2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BC46B16B-D972-46E1-93F8-2F6FEEABBB08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47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>
            <a:extLst>
              <a:ext uri="{FF2B5EF4-FFF2-40B4-BE49-F238E27FC236}">
                <a16:creationId xmlns:a16="http://schemas.microsoft.com/office/drawing/2014/main" id="{31085133-E5D7-4391-AD70-97B6F8D973BC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9B5686-6A10-45C3-A25F-2C292C2B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0C69F2-EB4F-418C-A28C-FF22F630E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D84F2B-3398-4BF4-8454-9F5826284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85293-F8BE-4809-B90C-1FC6B1ACAD72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1EA8A3-A976-4E26-BAA5-209B6F7B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87F3FC-4836-495E-B6D6-1A6360EFB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44891FCF-2D96-4C40-BB01-F15728828C63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2BCC53EA-49AD-4DA4-8A96-F0AA38193CFE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2D1DF38D-4B2C-47D5-B036-5FA42B957CDA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504E6CDD-C396-4ADB-ABFC-E985DF425EE9}"/>
              </a:ext>
            </a:extLst>
          </p:cNvPr>
          <p:cNvCxnSpPr>
            <a:cxnSpLocks/>
            <a:stCxn id="8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angolo rettangolo 9">
            <a:extLst>
              <a:ext uri="{FF2B5EF4-FFF2-40B4-BE49-F238E27FC236}">
                <a16:creationId xmlns:a16="http://schemas.microsoft.com/office/drawing/2014/main" id="{8FE31CFE-AA08-4D64-8A53-ADCA7959B8F9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FE3905CA-FE2B-4C99-A283-FBC80B4B699F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874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iangolo rettangolo 11">
            <a:extLst>
              <a:ext uri="{FF2B5EF4-FFF2-40B4-BE49-F238E27FC236}">
                <a16:creationId xmlns:a16="http://schemas.microsoft.com/office/drawing/2014/main" id="{F4890C81-8446-4B2E-A23B-2FAE3D8DBDCB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B20CA72-D823-4A5F-BC41-6E9E185F1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B40F34-3857-456E-BA4F-4483F33CA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E3A7E2C-73DB-4990-A8DD-8B1C0B4EC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0E29E1-CBC4-416B-B48F-638DD1AC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E7E45-39DA-4496-8A86-56B084A3F8E5}" type="datetime1">
              <a:rPr lang="it-IT" smtClean="0"/>
              <a:t>22/04/2022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590411-B51F-4132-B0FB-C95336588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CF56E8-8A45-4988-9CDB-EB2D38C7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764F1F05-D2D2-42A1-82ED-C48E5960B424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0EF1E6AB-D1CB-4B1F-9EC6-610180DE18E3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BF5CE933-1C45-4D09-891D-84523D5179EC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B4D9A3C1-EB61-4521-BDBC-F9AC2C298128}"/>
              </a:ext>
            </a:extLst>
          </p:cNvPr>
          <p:cNvCxnSpPr>
            <a:cxnSpLocks/>
            <a:stCxn id="9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riangolo rettangolo 9">
            <a:extLst>
              <a:ext uri="{FF2B5EF4-FFF2-40B4-BE49-F238E27FC236}">
                <a16:creationId xmlns:a16="http://schemas.microsoft.com/office/drawing/2014/main" id="{9ACE2230-A21D-4398-BB85-757AE947F64E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Triangolo rettangolo 13">
            <a:extLst>
              <a:ext uri="{FF2B5EF4-FFF2-40B4-BE49-F238E27FC236}">
                <a16:creationId xmlns:a16="http://schemas.microsoft.com/office/drawing/2014/main" id="{F61425CE-A3EE-4686-8B35-9B5CE189E250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36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olo rettangolo 13">
            <a:extLst>
              <a:ext uri="{FF2B5EF4-FFF2-40B4-BE49-F238E27FC236}">
                <a16:creationId xmlns:a16="http://schemas.microsoft.com/office/drawing/2014/main" id="{13DCB12C-E6DA-4135-BB95-911D656A762B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52E6199-A1E0-4FB8-BA86-DDEDCA90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8B10FF3-1BEE-4221-ADE9-2EBBE4D5D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3711F2D-EFE7-4269-97A5-494EF1269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D4B8163-7B59-4135-9BDB-8DB8DDDE0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DF0494F-7309-4649-A791-1C0CB967F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F11754D-A7CB-4AC0-8390-4D7C05A4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3F51-58C6-4272-9EF6-85F7F5F2EAFD}" type="datetime1">
              <a:rPr lang="it-IT" smtClean="0"/>
              <a:t>22/04/2022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BC342AA-6ACC-400A-82D3-565F739C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80F077B-8EFC-4962-B8D0-CC0976E6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0C08814B-231B-417B-9ED7-0B16929BECD3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riangolo rettangolo 10">
            <a:extLst>
              <a:ext uri="{FF2B5EF4-FFF2-40B4-BE49-F238E27FC236}">
                <a16:creationId xmlns:a16="http://schemas.microsoft.com/office/drawing/2014/main" id="{190BCD81-C04E-440B-9F2B-6E36B3FC7198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629182AA-FFEA-4305-9282-3C8903E9F996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74F66CB3-A3CD-4EA5-8578-3032DB5ED582}"/>
              </a:ext>
            </a:extLst>
          </p:cNvPr>
          <p:cNvCxnSpPr>
            <a:cxnSpLocks/>
            <a:stCxn id="11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riangolo rettangolo 9">
            <a:extLst>
              <a:ext uri="{FF2B5EF4-FFF2-40B4-BE49-F238E27FC236}">
                <a16:creationId xmlns:a16="http://schemas.microsoft.com/office/drawing/2014/main" id="{F7CDBFE1-48C1-4475-8907-0718CFACAFBF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Triangolo rettangolo 15">
            <a:extLst>
              <a:ext uri="{FF2B5EF4-FFF2-40B4-BE49-F238E27FC236}">
                <a16:creationId xmlns:a16="http://schemas.microsoft.com/office/drawing/2014/main" id="{A3C4988F-B47E-40BF-81B1-E4928BF08B59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296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8FD7C90D-8BD9-4636-8968-44E69560144E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786FE04-79B8-4A4D-861C-167CF4166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058DE7A-362D-4352-8343-372B41D64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3651-CC05-400B-8E0B-B8C155F0A02F}" type="datetime1">
              <a:rPr lang="it-IT" smtClean="0"/>
              <a:t>22/04/2022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A3309AE-E737-449E-B4DB-4BCF4E106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8298AC8-E42B-4C8F-9AC4-3C5FC5AE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rettangolo 5">
            <a:extLst>
              <a:ext uri="{FF2B5EF4-FFF2-40B4-BE49-F238E27FC236}">
                <a16:creationId xmlns:a16="http://schemas.microsoft.com/office/drawing/2014/main" id="{5663FCC3-5616-4BE1-9F39-9C5509EBCD3A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17167908-43C6-4D87-BFAF-8116BDE128BC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73E203DC-29C1-437B-AE46-33462D12D482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29FDB942-2623-45D1-A4E9-E41B0063D3F5}"/>
              </a:ext>
            </a:extLst>
          </p:cNvPr>
          <p:cNvCxnSpPr>
            <a:cxnSpLocks/>
            <a:stCxn id="7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riangolo rettangolo 9">
            <a:extLst>
              <a:ext uri="{FF2B5EF4-FFF2-40B4-BE49-F238E27FC236}">
                <a16:creationId xmlns:a16="http://schemas.microsoft.com/office/drawing/2014/main" id="{24891AEB-AE21-44CB-8F62-F70458D9567B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riangolo rettangolo 11">
            <a:extLst>
              <a:ext uri="{FF2B5EF4-FFF2-40B4-BE49-F238E27FC236}">
                <a16:creationId xmlns:a16="http://schemas.microsoft.com/office/drawing/2014/main" id="{88588A3A-2FB2-46AA-A43F-826AFD359A8E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9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63A1D3B3-640E-46B6-AC7F-D37044675A4C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99F164-3CC8-4154-B95C-A498CD93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D0DFF-73C3-4F1C-9610-C14EE25F6EF9}" type="datetime1">
              <a:rPr lang="it-IT" smtClean="0"/>
              <a:t>22/04/2022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1265298-5396-4510-A3F2-C1E07C082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F0D229F-4A40-4806-AB65-971ABC37E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5" name="Triangolo rettangolo 4">
            <a:extLst>
              <a:ext uri="{FF2B5EF4-FFF2-40B4-BE49-F238E27FC236}">
                <a16:creationId xmlns:a16="http://schemas.microsoft.com/office/drawing/2014/main" id="{0E21A0CB-54FC-4AC4-9A05-943D97AED595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Triangolo rettangolo 5">
            <a:extLst>
              <a:ext uri="{FF2B5EF4-FFF2-40B4-BE49-F238E27FC236}">
                <a16:creationId xmlns:a16="http://schemas.microsoft.com/office/drawing/2014/main" id="{C687FDEC-0474-4C63-9278-3CF3AF163EFD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FAF951BE-FF0C-43AD-8786-C9FC6C063AF2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D47EC192-B8B0-4283-A865-4811B8A69AB3}"/>
              </a:ext>
            </a:extLst>
          </p:cNvPr>
          <p:cNvCxnSpPr>
            <a:cxnSpLocks/>
            <a:stCxn id="6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72B17468-F41B-4CBB-B964-D9FEB5533D2B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riangolo rettangolo 11">
            <a:extLst>
              <a:ext uri="{FF2B5EF4-FFF2-40B4-BE49-F238E27FC236}">
                <a16:creationId xmlns:a16="http://schemas.microsoft.com/office/drawing/2014/main" id="{AB3AE30D-F392-440E-B369-5E5758410B92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21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iangolo rettangolo 11">
            <a:extLst>
              <a:ext uri="{FF2B5EF4-FFF2-40B4-BE49-F238E27FC236}">
                <a16:creationId xmlns:a16="http://schemas.microsoft.com/office/drawing/2014/main" id="{69266144-F1CF-4658-A438-E6FEAD9FEBC7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1CBBC90-D30C-4D6E-85F8-6A4215569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C88245-C6CF-4C10-A18E-8DACCDC27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43B98E-40BA-41F5-896B-141022422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4E3715-E1F8-4E31-AE9C-DB5E2AD2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8BC4-7D93-4A7E-A445-A8A77C28AD98}" type="datetime1">
              <a:rPr lang="it-IT" smtClean="0"/>
              <a:t>22/04/2022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6F45B6-98B6-4A2D-AE6E-9FC2E99B2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C7A43E-7BEE-400D-B43E-FB00A87A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85200040-571D-4E44-BEB5-B487E4272AAB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303ADE7A-CCD7-4960-88AF-9AEFD42E8C52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AFD0FB5C-9014-412E-A4C7-2820AD3730A8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C2EE328E-721A-410D-8374-110FBF6018EB}"/>
              </a:ext>
            </a:extLst>
          </p:cNvPr>
          <p:cNvCxnSpPr>
            <a:cxnSpLocks/>
            <a:stCxn id="9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riangolo rettangolo 9">
            <a:extLst>
              <a:ext uri="{FF2B5EF4-FFF2-40B4-BE49-F238E27FC236}">
                <a16:creationId xmlns:a16="http://schemas.microsoft.com/office/drawing/2014/main" id="{B191997E-2E10-4E98-837A-D78A6D852AD9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Triangolo rettangolo 13">
            <a:extLst>
              <a:ext uri="{FF2B5EF4-FFF2-40B4-BE49-F238E27FC236}">
                <a16:creationId xmlns:a16="http://schemas.microsoft.com/office/drawing/2014/main" id="{15DB30B5-B95F-47AC-AA95-4C230C703548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421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iangolo rettangolo 11">
            <a:extLst>
              <a:ext uri="{FF2B5EF4-FFF2-40B4-BE49-F238E27FC236}">
                <a16:creationId xmlns:a16="http://schemas.microsoft.com/office/drawing/2014/main" id="{B8045F9E-301E-4B66-916D-0CFCA8E24F0E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ECE8154-9FFF-4E75-BCB3-4FBEFB621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AC1C50-D82E-4080-8E8A-A6A8B9456E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46041E6-4DBA-4FD7-B05B-B4F324BF4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6C0D85-81B8-45C6-BF71-CC6C37AD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5D01-DF96-4B35-9F39-F78548C86FB5}" type="datetime1">
              <a:rPr lang="it-IT" smtClean="0"/>
              <a:t>22/04/2022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A35727-DB8D-4784-87BB-43AC9D55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474CFA5-CBD3-4DCF-B683-0C19C171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C20962ED-304B-44D1-986D-CF93BCB64A9C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8AFBACC9-45FA-4420-9B13-52E0A4EB970A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8BA134B7-008A-449A-B7C3-07C032B6CC3B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7EB0D2E1-2706-4E8D-9950-9BBEF51DEB7B}"/>
              </a:ext>
            </a:extLst>
          </p:cNvPr>
          <p:cNvCxnSpPr>
            <a:cxnSpLocks/>
            <a:stCxn id="9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riangolo rettangolo 9">
            <a:extLst>
              <a:ext uri="{FF2B5EF4-FFF2-40B4-BE49-F238E27FC236}">
                <a16:creationId xmlns:a16="http://schemas.microsoft.com/office/drawing/2014/main" id="{8B90C8E8-2C2A-4B26-A982-EB5A9733FE49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Triangolo rettangolo 13">
            <a:extLst>
              <a:ext uri="{FF2B5EF4-FFF2-40B4-BE49-F238E27FC236}">
                <a16:creationId xmlns:a16="http://schemas.microsoft.com/office/drawing/2014/main" id="{E1E86367-A50B-4E4A-A7EB-817BAC296F2C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928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A3552D-518C-4D42-A6E2-DD7BA2023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78A1491-DCE5-4835-AF12-E41F5386D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Triangolo rettangolo 12">
            <a:extLst>
              <a:ext uri="{FF2B5EF4-FFF2-40B4-BE49-F238E27FC236}">
                <a16:creationId xmlns:a16="http://schemas.microsoft.com/office/drawing/2014/main" id="{0F71BAEA-1AF7-4640-9DC0-4539E130944B}"/>
              </a:ext>
            </a:extLst>
          </p:cNvPr>
          <p:cNvSpPr/>
          <p:nvPr userDrawn="1"/>
        </p:nvSpPr>
        <p:spPr>
          <a:xfrm flipH="1">
            <a:off x="10196193" y="3003336"/>
            <a:ext cx="1995807" cy="385466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riangolo rettangolo 8">
            <a:extLst>
              <a:ext uri="{FF2B5EF4-FFF2-40B4-BE49-F238E27FC236}">
                <a16:creationId xmlns:a16="http://schemas.microsoft.com/office/drawing/2014/main" id="{E34B39E4-F457-4BB4-A3C4-340382FD4466}"/>
              </a:ext>
            </a:extLst>
          </p:cNvPr>
          <p:cNvSpPr/>
          <p:nvPr userDrawn="1"/>
        </p:nvSpPr>
        <p:spPr>
          <a:xfrm rot="10800000">
            <a:off x="9918057" y="0"/>
            <a:ext cx="1970069" cy="6804340"/>
          </a:xfrm>
          <a:prstGeom prst="rtTriangle">
            <a:avLst/>
          </a:prstGeom>
          <a:gradFill>
            <a:gsLst>
              <a:gs pos="0">
                <a:srgbClr val="009FD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CF0CAB-AEFA-4219-8916-E3A9B7B89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1BD2-8BC5-41E4-8BD1-72B33FA1A9E7}" type="datetime1">
              <a:rPr lang="it-IT" smtClean="0"/>
              <a:t>22/04/2022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D182A6-C6A8-48C8-828B-D38E7A09B7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D1850A-2476-4CD8-B309-A7ED0D5DE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D1C20-9E18-4986-A9A5-1FE3E057A6A8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riangolo rettangolo 6">
            <a:extLst>
              <a:ext uri="{FF2B5EF4-FFF2-40B4-BE49-F238E27FC236}">
                <a16:creationId xmlns:a16="http://schemas.microsoft.com/office/drawing/2014/main" id="{DBBA0BD9-6271-41BB-97C5-C30BB4DA4053}"/>
              </a:ext>
            </a:extLst>
          </p:cNvPr>
          <p:cNvSpPr/>
          <p:nvPr userDrawn="1"/>
        </p:nvSpPr>
        <p:spPr>
          <a:xfrm>
            <a:off x="0" y="4180112"/>
            <a:ext cx="729185" cy="267788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Triangolo rettangolo 7">
            <a:extLst>
              <a:ext uri="{FF2B5EF4-FFF2-40B4-BE49-F238E27FC236}">
                <a16:creationId xmlns:a16="http://schemas.microsoft.com/office/drawing/2014/main" id="{7A05D9BE-1A76-49BD-9CF4-FA9253D8B8A5}"/>
              </a:ext>
            </a:extLst>
          </p:cNvPr>
          <p:cNvSpPr/>
          <p:nvPr userDrawn="1"/>
        </p:nvSpPr>
        <p:spPr>
          <a:xfrm flipH="1">
            <a:off x="9686880" y="4180114"/>
            <a:ext cx="1445717" cy="2677886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010D9272-11AF-4402-B8BD-339E96BC6B47}"/>
              </a:ext>
            </a:extLst>
          </p:cNvPr>
          <p:cNvCxnSpPr>
            <a:cxnSpLocks/>
          </p:cNvCxnSpPr>
          <p:nvPr userDrawn="1"/>
        </p:nvCxnSpPr>
        <p:spPr>
          <a:xfrm>
            <a:off x="10167888" y="0"/>
            <a:ext cx="1337572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9E06653C-025F-4E47-AB04-D070EC020C13}"/>
              </a:ext>
            </a:extLst>
          </p:cNvPr>
          <p:cNvCxnSpPr>
            <a:cxnSpLocks/>
            <a:stCxn id="10" idx="0"/>
          </p:cNvCxnSpPr>
          <p:nvPr userDrawn="1"/>
        </p:nvCxnSpPr>
        <p:spPr>
          <a:xfrm flipH="1">
            <a:off x="10196193" y="4180114"/>
            <a:ext cx="1995806" cy="2677886"/>
          </a:xfrm>
          <a:prstGeom prst="line">
            <a:avLst/>
          </a:prstGeom>
          <a:ln>
            <a:solidFill>
              <a:srgbClr val="071D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iangolo rettangolo 9">
            <a:extLst>
              <a:ext uri="{FF2B5EF4-FFF2-40B4-BE49-F238E27FC236}">
                <a16:creationId xmlns:a16="http://schemas.microsoft.com/office/drawing/2014/main" id="{463894C3-388D-4108-9B18-DA5BE7679FBA}"/>
              </a:ext>
            </a:extLst>
          </p:cNvPr>
          <p:cNvSpPr/>
          <p:nvPr userDrawn="1"/>
        </p:nvSpPr>
        <p:spPr>
          <a:xfrm rot="10800000">
            <a:off x="10129420" y="0"/>
            <a:ext cx="2062579" cy="418011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Triangolo rettangolo 9">
            <a:extLst>
              <a:ext uri="{FF2B5EF4-FFF2-40B4-BE49-F238E27FC236}">
                <a16:creationId xmlns:a16="http://schemas.microsoft.com/office/drawing/2014/main" id="{94AF7D6E-E24E-41E7-8C21-73690766A817}"/>
              </a:ext>
            </a:extLst>
          </p:cNvPr>
          <p:cNvSpPr/>
          <p:nvPr userDrawn="1"/>
        </p:nvSpPr>
        <p:spPr>
          <a:xfrm rot="13515822">
            <a:off x="9888464" y="1301514"/>
            <a:ext cx="2653930" cy="5352850"/>
          </a:xfrm>
          <a:custGeom>
            <a:avLst/>
            <a:gdLst>
              <a:gd name="connsiteX0" fmla="*/ 0 w 2884906"/>
              <a:gd name="connsiteY0" fmla="*/ 5182805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0 w 2884906"/>
              <a:gd name="connsiteY3" fmla="*/ 5182805 h 5182805"/>
              <a:gd name="connsiteX0" fmla="*/ 1088677 w 2884906"/>
              <a:gd name="connsiteY0" fmla="*/ 4020782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088677 w 2884906"/>
              <a:gd name="connsiteY3" fmla="*/ 4020782 h 5182805"/>
              <a:gd name="connsiteX0" fmla="*/ 1149759 w 2884906"/>
              <a:gd name="connsiteY0" fmla="*/ 3912737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49759 w 2884906"/>
              <a:gd name="connsiteY3" fmla="*/ 3912737 h 5182805"/>
              <a:gd name="connsiteX0" fmla="*/ 1103717 w 2884906"/>
              <a:gd name="connsiteY0" fmla="*/ 3943738 h 5182805"/>
              <a:gd name="connsiteX1" fmla="*/ 0 w 2884906"/>
              <a:gd name="connsiteY1" fmla="*/ 0 h 5182805"/>
              <a:gd name="connsiteX2" fmla="*/ 2884906 w 2884906"/>
              <a:gd name="connsiteY2" fmla="*/ 5182805 h 5182805"/>
              <a:gd name="connsiteX3" fmla="*/ 1103717 w 2884906"/>
              <a:gd name="connsiteY3" fmla="*/ 3943738 h 5182805"/>
              <a:gd name="connsiteX0" fmla="*/ 1103717 w 2622977"/>
              <a:gd name="connsiteY0" fmla="*/ 3943738 h 5447156"/>
              <a:gd name="connsiteX1" fmla="*/ 0 w 2622977"/>
              <a:gd name="connsiteY1" fmla="*/ 0 h 5447156"/>
              <a:gd name="connsiteX2" fmla="*/ 2622977 w 2622977"/>
              <a:gd name="connsiteY2" fmla="*/ 5447156 h 5447156"/>
              <a:gd name="connsiteX3" fmla="*/ 1103717 w 2622977"/>
              <a:gd name="connsiteY3" fmla="*/ 3943738 h 5447156"/>
              <a:gd name="connsiteX0" fmla="*/ 1103717 w 2653930"/>
              <a:gd name="connsiteY0" fmla="*/ 3943738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03717 w 2653930"/>
              <a:gd name="connsiteY3" fmla="*/ 3943738 h 5352850"/>
              <a:gd name="connsiteX0" fmla="*/ 1147457 w 2653930"/>
              <a:gd name="connsiteY0" fmla="*/ 389959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47457 w 2653930"/>
              <a:gd name="connsiteY3" fmla="*/ 3899593 h 5352850"/>
              <a:gd name="connsiteX0" fmla="*/ 1184948 w 2653930"/>
              <a:gd name="connsiteY0" fmla="*/ 3861756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84948 w 2653930"/>
              <a:gd name="connsiteY3" fmla="*/ 3861756 h 5352850"/>
              <a:gd name="connsiteX0" fmla="*/ 1178699 w 2653930"/>
              <a:gd name="connsiteY0" fmla="*/ 3868063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8699 w 2653930"/>
              <a:gd name="connsiteY3" fmla="*/ 3868063 h 5352850"/>
              <a:gd name="connsiteX0" fmla="*/ 1172451 w 2653930"/>
              <a:gd name="connsiteY0" fmla="*/ 3874369 h 5352850"/>
              <a:gd name="connsiteX1" fmla="*/ 0 w 2653930"/>
              <a:gd name="connsiteY1" fmla="*/ 0 h 5352850"/>
              <a:gd name="connsiteX2" fmla="*/ 2653930 w 2653930"/>
              <a:gd name="connsiteY2" fmla="*/ 5352850 h 5352850"/>
              <a:gd name="connsiteX3" fmla="*/ 1172451 w 2653930"/>
              <a:gd name="connsiteY3" fmla="*/ 3874369 h 535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3930" h="5352850">
                <a:moveTo>
                  <a:pt x="1172451" y="3874369"/>
                </a:moveTo>
                <a:lnTo>
                  <a:pt x="0" y="0"/>
                </a:lnTo>
                <a:lnTo>
                  <a:pt x="2653930" y="5352850"/>
                </a:lnTo>
                <a:lnTo>
                  <a:pt x="1172451" y="3874369"/>
                </a:lnTo>
                <a:close/>
              </a:path>
            </a:pathLst>
          </a:custGeom>
          <a:solidFill>
            <a:srgbClr val="009FD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782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7.svg"/><Relationship Id="rId7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04C856-F35C-41D6-9EB8-FDB9CF6C1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2192" y="1813169"/>
            <a:ext cx="8737601" cy="2387600"/>
          </a:xfrm>
        </p:spPr>
        <p:txBody>
          <a:bodyPr anchor="ctr">
            <a:normAutofit/>
          </a:bodyPr>
          <a:lstStyle/>
          <a:p>
            <a:br>
              <a:rPr lang="it-IT" b="1" dirty="0">
                <a:solidFill>
                  <a:srgbClr val="071D49"/>
                </a:solidFill>
                <a:latin typeface="+mj-lt"/>
                <a:cs typeface="Calibri Light" panose="020F0302020204030204" pitchFamily="34" charset="0"/>
              </a:rPr>
            </a:br>
            <a:r>
              <a:rPr lang="it-IT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Contratti di Filiera</a:t>
            </a:r>
            <a:br>
              <a:rPr lang="it-IT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</a:br>
            <a:r>
              <a:rPr lang="it-IT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V Avviso Pubblico</a:t>
            </a:r>
            <a:br>
              <a:rPr lang="it-IT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</a:br>
            <a:endParaRPr lang="it-IT" b="1" dirty="0">
              <a:solidFill>
                <a:srgbClr val="071D49"/>
              </a:solidFill>
              <a:latin typeface="+mj-lt"/>
              <a:cs typeface="Calibri Light" panose="020F0302020204030204" pitchFamily="34" charset="0"/>
            </a:endParaRPr>
          </a:p>
        </p:txBody>
      </p:sp>
      <p:pic>
        <p:nvPicPr>
          <p:cNvPr id="3" name="Picture 2" descr="BANDIERA EUROPEA">
            <a:extLst>
              <a:ext uri="{FF2B5EF4-FFF2-40B4-BE49-F238E27FC236}">
                <a16:creationId xmlns:a16="http://schemas.microsoft.com/office/drawing/2014/main" id="{2F5570A0-8494-46C4-88D3-83CB9539D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207" y="6183938"/>
            <a:ext cx="957600" cy="62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EC182A81-317F-4238-9E5E-6AFEB2EF7F52}"/>
              </a:ext>
            </a:extLst>
          </p:cNvPr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902221" y="6198124"/>
            <a:ext cx="958298" cy="6000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844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 dirty="0"/>
              <a:t>2</a:t>
            </a:r>
          </a:p>
        </p:txBody>
      </p:sp>
      <p:sp>
        <p:nvSpPr>
          <p:cNvPr id="8" name="Rectangle 23"/>
          <p:cNvSpPr/>
          <p:nvPr/>
        </p:nvSpPr>
        <p:spPr>
          <a:xfrm>
            <a:off x="3583334" y="1321931"/>
            <a:ext cx="6574467" cy="20564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Contratto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finalizzato alla realizzazione di un Programma integrato a carattere interprofessionale ed avente rilevanza nazionale che, partendo dalla produzione agricola, si sviluppi nei diversi segmenti della filiera in un ambito territoriale multiregionale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, stipulato tra il Ministero e il Soggetto proponente,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cui i Soggetti beneficiari diretti che hanno sottoscritto un 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Accordo di filiera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hanno conferito mandato collettivo speciale con rappresentanza.</a:t>
            </a:r>
          </a:p>
        </p:txBody>
      </p:sp>
      <p:sp>
        <p:nvSpPr>
          <p:cNvPr id="9" name="Diamond 25"/>
          <p:cNvSpPr/>
          <p:nvPr/>
        </p:nvSpPr>
        <p:spPr>
          <a:xfrm>
            <a:off x="712839" y="2160207"/>
            <a:ext cx="654702" cy="597962"/>
          </a:xfrm>
          <a:prstGeom prst="diamond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Rectangle 27"/>
          <p:cNvSpPr/>
          <p:nvPr/>
        </p:nvSpPr>
        <p:spPr>
          <a:xfrm>
            <a:off x="1705224" y="2156774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DEFINIZIONE</a:t>
            </a:r>
          </a:p>
        </p:txBody>
      </p:sp>
      <p:sp>
        <p:nvSpPr>
          <p:cNvPr id="11" name="Rectangle 28"/>
          <p:cNvSpPr/>
          <p:nvPr/>
        </p:nvSpPr>
        <p:spPr>
          <a:xfrm>
            <a:off x="1677928" y="4083085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OBIETTIVO GENERALE</a:t>
            </a:r>
          </a:p>
        </p:txBody>
      </p:sp>
      <p:sp>
        <p:nvSpPr>
          <p:cNvPr id="12" name="Rectangle 30"/>
          <p:cNvSpPr/>
          <p:nvPr/>
        </p:nvSpPr>
        <p:spPr>
          <a:xfrm>
            <a:off x="3608032" y="3569466"/>
            <a:ext cx="6574468" cy="165588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Fornire a tutti i settori coinvolti la possibilità di finanziare programmi di 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investimento integrati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su tutto il territorio nazionale, rafforzando 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le relazioni intersettoriali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 lungo le catene di produzione, trasformazione e commercializzazione, attraverso l’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aggregazione dei produttori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e la creazione di 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responsabilità solidale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 delle imprese della filiera.</a:t>
            </a:r>
          </a:p>
        </p:txBody>
      </p:sp>
      <p:cxnSp>
        <p:nvCxnSpPr>
          <p:cNvPr id="15" name="Straight Arrow Connector 36"/>
          <p:cNvCxnSpPr/>
          <p:nvPr/>
        </p:nvCxnSpPr>
        <p:spPr>
          <a:xfrm flipV="1">
            <a:off x="1427002" y="2424376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6" name="Straight Arrow Connector 37"/>
          <p:cNvCxnSpPr/>
          <p:nvPr/>
        </p:nvCxnSpPr>
        <p:spPr>
          <a:xfrm flipV="1">
            <a:off x="3383146" y="2426464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7" name="Straight Arrow Connector 38"/>
          <p:cNvCxnSpPr/>
          <p:nvPr/>
        </p:nvCxnSpPr>
        <p:spPr>
          <a:xfrm flipV="1">
            <a:off x="1391356" y="4363539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8" name="Straight Arrow Connector 39"/>
          <p:cNvCxnSpPr/>
          <p:nvPr/>
        </p:nvCxnSpPr>
        <p:spPr>
          <a:xfrm flipV="1">
            <a:off x="3334974" y="4353101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21" name="Diamond 43"/>
          <p:cNvSpPr/>
          <p:nvPr/>
        </p:nvSpPr>
        <p:spPr>
          <a:xfrm>
            <a:off x="649121" y="4165404"/>
            <a:ext cx="654702" cy="597962"/>
          </a:xfrm>
          <a:prstGeom prst="diamond">
            <a:avLst/>
          </a:prstGeom>
          <a:solidFill>
            <a:srgbClr val="C00000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Freeform 4847"/>
          <p:cNvSpPr>
            <a:spLocks noEditPoints="1"/>
          </p:cNvSpPr>
          <p:nvPr/>
        </p:nvSpPr>
        <p:spPr bwMode="auto">
          <a:xfrm>
            <a:off x="940158" y="2311339"/>
            <a:ext cx="172768" cy="238586"/>
          </a:xfrm>
          <a:custGeom>
            <a:avLst/>
            <a:gdLst>
              <a:gd name="T0" fmla="*/ 252 w 252"/>
              <a:gd name="T1" fmla="*/ 332 h 348"/>
              <a:gd name="T2" fmla="*/ 242 w 252"/>
              <a:gd name="T3" fmla="*/ 346 h 348"/>
              <a:gd name="T4" fmla="*/ 16 w 252"/>
              <a:gd name="T5" fmla="*/ 348 h 348"/>
              <a:gd name="T6" fmla="*/ 2 w 252"/>
              <a:gd name="T7" fmla="*/ 338 h 348"/>
              <a:gd name="T8" fmla="*/ 0 w 252"/>
              <a:gd name="T9" fmla="*/ 32 h 348"/>
              <a:gd name="T10" fmla="*/ 10 w 252"/>
              <a:gd name="T11" fmla="*/ 16 h 348"/>
              <a:gd name="T12" fmla="*/ 90 w 252"/>
              <a:gd name="T13" fmla="*/ 16 h 348"/>
              <a:gd name="T14" fmla="*/ 86 w 252"/>
              <a:gd name="T15" fmla="*/ 30 h 348"/>
              <a:gd name="T16" fmla="*/ 16 w 252"/>
              <a:gd name="T17" fmla="*/ 332 h 348"/>
              <a:gd name="T18" fmla="*/ 168 w 252"/>
              <a:gd name="T19" fmla="*/ 34 h 348"/>
              <a:gd name="T20" fmla="*/ 164 w 252"/>
              <a:gd name="T21" fmla="*/ 26 h 348"/>
              <a:gd name="T22" fmla="*/ 236 w 252"/>
              <a:gd name="T23" fmla="*/ 16 h 348"/>
              <a:gd name="T24" fmla="*/ 248 w 252"/>
              <a:gd name="T25" fmla="*/ 20 h 348"/>
              <a:gd name="T26" fmla="*/ 252 w 252"/>
              <a:gd name="T27" fmla="*/ 32 h 348"/>
              <a:gd name="T28" fmla="*/ 36 w 252"/>
              <a:gd name="T29" fmla="*/ 312 h 348"/>
              <a:gd name="T30" fmla="*/ 36 w 252"/>
              <a:gd name="T31" fmla="*/ 94 h 348"/>
              <a:gd name="T32" fmla="*/ 216 w 252"/>
              <a:gd name="T33" fmla="*/ 94 h 348"/>
              <a:gd name="T34" fmla="*/ 132 w 252"/>
              <a:gd name="T35" fmla="*/ 186 h 348"/>
              <a:gd name="T36" fmla="*/ 122 w 252"/>
              <a:gd name="T37" fmla="*/ 184 h 348"/>
              <a:gd name="T38" fmla="*/ 74 w 252"/>
              <a:gd name="T39" fmla="*/ 206 h 348"/>
              <a:gd name="T40" fmla="*/ 68 w 252"/>
              <a:gd name="T41" fmla="*/ 204 h 348"/>
              <a:gd name="T42" fmla="*/ 60 w 252"/>
              <a:gd name="T43" fmla="*/ 206 h 348"/>
              <a:gd name="T44" fmla="*/ 58 w 252"/>
              <a:gd name="T45" fmla="*/ 218 h 348"/>
              <a:gd name="T46" fmla="*/ 78 w 252"/>
              <a:gd name="T47" fmla="*/ 238 h 348"/>
              <a:gd name="T48" fmla="*/ 86 w 252"/>
              <a:gd name="T49" fmla="*/ 242 h 348"/>
              <a:gd name="T50" fmla="*/ 132 w 252"/>
              <a:gd name="T51" fmla="*/ 200 h 348"/>
              <a:gd name="T52" fmla="*/ 134 w 252"/>
              <a:gd name="T53" fmla="*/ 192 h 348"/>
              <a:gd name="T54" fmla="*/ 132 w 252"/>
              <a:gd name="T55" fmla="*/ 186 h 348"/>
              <a:gd name="T56" fmla="*/ 128 w 252"/>
              <a:gd name="T57" fmla="*/ 122 h 348"/>
              <a:gd name="T58" fmla="*/ 118 w 252"/>
              <a:gd name="T59" fmla="*/ 124 h 348"/>
              <a:gd name="T60" fmla="*/ 74 w 252"/>
              <a:gd name="T61" fmla="*/ 144 h 348"/>
              <a:gd name="T62" fmla="*/ 64 w 252"/>
              <a:gd name="T63" fmla="*/ 142 h 348"/>
              <a:gd name="T64" fmla="*/ 58 w 252"/>
              <a:gd name="T65" fmla="*/ 148 h 348"/>
              <a:gd name="T66" fmla="*/ 60 w 252"/>
              <a:gd name="T67" fmla="*/ 158 h 348"/>
              <a:gd name="T68" fmla="*/ 82 w 252"/>
              <a:gd name="T69" fmla="*/ 180 h 348"/>
              <a:gd name="T70" fmla="*/ 90 w 252"/>
              <a:gd name="T71" fmla="*/ 180 h 348"/>
              <a:gd name="T72" fmla="*/ 132 w 252"/>
              <a:gd name="T73" fmla="*/ 138 h 348"/>
              <a:gd name="T74" fmla="*/ 134 w 252"/>
              <a:gd name="T75" fmla="*/ 126 h 348"/>
              <a:gd name="T76" fmla="*/ 36 w 252"/>
              <a:gd name="T77" fmla="*/ 64 h 348"/>
              <a:gd name="T78" fmla="*/ 40 w 252"/>
              <a:gd name="T79" fmla="*/ 54 h 348"/>
              <a:gd name="T80" fmla="*/ 78 w 252"/>
              <a:gd name="T81" fmla="*/ 48 h 348"/>
              <a:gd name="T82" fmla="*/ 94 w 252"/>
              <a:gd name="T83" fmla="*/ 42 h 348"/>
              <a:gd name="T84" fmla="*/ 100 w 252"/>
              <a:gd name="T85" fmla="*/ 26 h 348"/>
              <a:gd name="T86" fmla="*/ 116 w 252"/>
              <a:gd name="T87" fmla="*/ 2 h 348"/>
              <a:gd name="T88" fmla="*/ 136 w 252"/>
              <a:gd name="T89" fmla="*/ 2 h 348"/>
              <a:gd name="T90" fmla="*/ 152 w 252"/>
              <a:gd name="T91" fmla="*/ 26 h 348"/>
              <a:gd name="T92" fmla="*/ 158 w 252"/>
              <a:gd name="T93" fmla="*/ 42 h 348"/>
              <a:gd name="T94" fmla="*/ 200 w 252"/>
              <a:gd name="T95" fmla="*/ 48 h 348"/>
              <a:gd name="T96" fmla="*/ 212 w 252"/>
              <a:gd name="T97" fmla="*/ 54 h 348"/>
              <a:gd name="T98" fmla="*/ 216 w 252"/>
              <a:gd name="T99" fmla="*/ 78 h 348"/>
              <a:gd name="T100" fmla="*/ 36 w 252"/>
              <a:gd name="T101" fmla="*/ 82 h 348"/>
              <a:gd name="T102" fmla="*/ 36 w 252"/>
              <a:gd name="T103" fmla="*/ 64 h 348"/>
              <a:gd name="T104" fmla="*/ 116 w 252"/>
              <a:gd name="T105" fmla="*/ 30 h 348"/>
              <a:gd name="T106" fmla="*/ 126 w 252"/>
              <a:gd name="T107" fmla="*/ 38 h 348"/>
              <a:gd name="T108" fmla="*/ 134 w 252"/>
              <a:gd name="T109" fmla="*/ 34 h 348"/>
              <a:gd name="T110" fmla="*/ 136 w 252"/>
              <a:gd name="T111" fmla="*/ 26 h 348"/>
              <a:gd name="T112" fmla="*/ 130 w 252"/>
              <a:gd name="T113" fmla="*/ 16 h 348"/>
              <a:gd name="T114" fmla="*/ 122 w 252"/>
              <a:gd name="T115" fmla="*/ 16 h 348"/>
              <a:gd name="T116" fmla="*/ 116 w 252"/>
              <a:gd name="T117" fmla="*/ 26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52" h="348">
                <a:moveTo>
                  <a:pt x="252" y="32"/>
                </a:moveTo>
                <a:lnTo>
                  <a:pt x="252" y="332"/>
                </a:lnTo>
                <a:lnTo>
                  <a:pt x="252" y="332"/>
                </a:lnTo>
                <a:lnTo>
                  <a:pt x="250" y="338"/>
                </a:lnTo>
                <a:lnTo>
                  <a:pt x="248" y="344"/>
                </a:lnTo>
                <a:lnTo>
                  <a:pt x="242" y="346"/>
                </a:lnTo>
                <a:lnTo>
                  <a:pt x="236" y="348"/>
                </a:lnTo>
                <a:lnTo>
                  <a:pt x="16" y="348"/>
                </a:lnTo>
                <a:lnTo>
                  <a:pt x="16" y="348"/>
                </a:lnTo>
                <a:lnTo>
                  <a:pt x="10" y="346"/>
                </a:lnTo>
                <a:lnTo>
                  <a:pt x="4" y="344"/>
                </a:lnTo>
                <a:lnTo>
                  <a:pt x="2" y="338"/>
                </a:lnTo>
                <a:lnTo>
                  <a:pt x="0" y="332"/>
                </a:lnTo>
                <a:lnTo>
                  <a:pt x="0" y="32"/>
                </a:lnTo>
                <a:lnTo>
                  <a:pt x="0" y="32"/>
                </a:lnTo>
                <a:lnTo>
                  <a:pt x="2" y="26"/>
                </a:lnTo>
                <a:lnTo>
                  <a:pt x="4" y="20"/>
                </a:lnTo>
                <a:lnTo>
                  <a:pt x="10" y="16"/>
                </a:lnTo>
                <a:lnTo>
                  <a:pt x="16" y="16"/>
                </a:lnTo>
                <a:lnTo>
                  <a:pt x="90" y="16"/>
                </a:lnTo>
                <a:lnTo>
                  <a:pt x="90" y="16"/>
                </a:lnTo>
                <a:lnTo>
                  <a:pt x="88" y="26"/>
                </a:lnTo>
                <a:lnTo>
                  <a:pt x="88" y="26"/>
                </a:lnTo>
                <a:lnTo>
                  <a:pt x="86" y="30"/>
                </a:lnTo>
                <a:lnTo>
                  <a:pt x="84" y="34"/>
                </a:lnTo>
                <a:lnTo>
                  <a:pt x="16" y="34"/>
                </a:lnTo>
                <a:lnTo>
                  <a:pt x="16" y="332"/>
                </a:lnTo>
                <a:lnTo>
                  <a:pt x="236" y="332"/>
                </a:lnTo>
                <a:lnTo>
                  <a:pt x="236" y="34"/>
                </a:lnTo>
                <a:lnTo>
                  <a:pt x="168" y="34"/>
                </a:lnTo>
                <a:lnTo>
                  <a:pt x="168" y="34"/>
                </a:lnTo>
                <a:lnTo>
                  <a:pt x="166" y="30"/>
                </a:lnTo>
                <a:lnTo>
                  <a:pt x="164" y="26"/>
                </a:lnTo>
                <a:lnTo>
                  <a:pt x="164" y="26"/>
                </a:lnTo>
                <a:lnTo>
                  <a:pt x="162" y="16"/>
                </a:lnTo>
                <a:lnTo>
                  <a:pt x="236" y="16"/>
                </a:lnTo>
                <a:lnTo>
                  <a:pt x="236" y="16"/>
                </a:lnTo>
                <a:lnTo>
                  <a:pt x="242" y="16"/>
                </a:lnTo>
                <a:lnTo>
                  <a:pt x="248" y="20"/>
                </a:lnTo>
                <a:lnTo>
                  <a:pt x="250" y="26"/>
                </a:lnTo>
                <a:lnTo>
                  <a:pt x="252" y="32"/>
                </a:lnTo>
                <a:lnTo>
                  <a:pt x="252" y="32"/>
                </a:lnTo>
                <a:close/>
                <a:moveTo>
                  <a:pt x="216" y="94"/>
                </a:moveTo>
                <a:lnTo>
                  <a:pt x="216" y="312"/>
                </a:lnTo>
                <a:lnTo>
                  <a:pt x="36" y="312"/>
                </a:lnTo>
                <a:lnTo>
                  <a:pt x="36" y="94"/>
                </a:lnTo>
                <a:lnTo>
                  <a:pt x="36" y="94"/>
                </a:lnTo>
                <a:lnTo>
                  <a:pt x="36" y="94"/>
                </a:lnTo>
                <a:lnTo>
                  <a:pt x="216" y="94"/>
                </a:lnTo>
                <a:lnTo>
                  <a:pt x="216" y="94"/>
                </a:lnTo>
                <a:lnTo>
                  <a:pt x="216" y="94"/>
                </a:lnTo>
                <a:lnTo>
                  <a:pt x="216" y="94"/>
                </a:lnTo>
                <a:close/>
                <a:moveTo>
                  <a:pt x="132" y="186"/>
                </a:moveTo>
                <a:lnTo>
                  <a:pt x="132" y="186"/>
                </a:lnTo>
                <a:lnTo>
                  <a:pt x="128" y="184"/>
                </a:lnTo>
                <a:lnTo>
                  <a:pt x="124" y="182"/>
                </a:lnTo>
                <a:lnTo>
                  <a:pt x="122" y="184"/>
                </a:lnTo>
                <a:lnTo>
                  <a:pt x="118" y="186"/>
                </a:lnTo>
                <a:lnTo>
                  <a:pt x="86" y="218"/>
                </a:lnTo>
                <a:lnTo>
                  <a:pt x="74" y="206"/>
                </a:lnTo>
                <a:lnTo>
                  <a:pt x="74" y="206"/>
                </a:lnTo>
                <a:lnTo>
                  <a:pt x="70" y="204"/>
                </a:lnTo>
                <a:lnTo>
                  <a:pt x="68" y="204"/>
                </a:lnTo>
                <a:lnTo>
                  <a:pt x="64" y="204"/>
                </a:lnTo>
                <a:lnTo>
                  <a:pt x="60" y="206"/>
                </a:lnTo>
                <a:lnTo>
                  <a:pt x="60" y="206"/>
                </a:lnTo>
                <a:lnTo>
                  <a:pt x="58" y="210"/>
                </a:lnTo>
                <a:lnTo>
                  <a:pt x="58" y="214"/>
                </a:lnTo>
                <a:lnTo>
                  <a:pt x="58" y="218"/>
                </a:lnTo>
                <a:lnTo>
                  <a:pt x="60" y="220"/>
                </a:lnTo>
                <a:lnTo>
                  <a:pt x="78" y="238"/>
                </a:lnTo>
                <a:lnTo>
                  <a:pt x="78" y="238"/>
                </a:lnTo>
                <a:lnTo>
                  <a:pt x="82" y="242"/>
                </a:lnTo>
                <a:lnTo>
                  <a:pt x="86" y="242"/>
                </a:lnTo>
                <a:lnTo>
                  <a:pt x="86" y="242"/>
                </a:lnTo>
                <a:lnTo>
                  <a:pt x="90" y="242"/>
                </a:lnTo>
                <a:lnTo>
                  <a:pt x="92" y="238"/>
                </a:lnTo>
                <a:lnTo>
                  <a:pt x="132" y="200"/>
                </a:lnTo>
                <a:lnTo>
                  <a:pt x="132" y="200"/>
                </a:lnTo>
                <a:lnTo>
                  <a:pt x="134" y="196"/>
                </a:lnTo>
                <a:lnTo>
                  <a:pt x="134" y="192"/>
                </a:lnTo>
                <a:lnTo>
                  <a:pt x="134" y="188"/>
                </a:lnTo>
                <a:lnTo>
                  <a:pt x="132" y="186"/>
                </a:lnTo>
                <a:lnTo>
                  <a:pt x="132" y="186"/>
                </a:lnTo>
                <a:close/>
                <a:moveTo>
                  <a:pt x="132" y="124"/>
                </a:moveTo>
                <a:lnTo>
                  <a:pt x="132" y="124"/>
                </a:lnTo>
                <a:lnTo>
                  <a:pt x="128" y="122"/>
                </a:lnTo>
                <a:lnTo>
                  <a:pt x="124" y="120"/>
                </a:lnTo>
                <a:lnTo>
                  <a:pt x="122" y="122"/>
                </a:lnTo>
                <a:lnTo>
                  <a:pt x="118" y="124"/>
                </a:lnTo>
                <a:lnTo>
                  <a:pt x="86" y="156"/>
                </a:lnTo>
                <a:lnTo>
                  <a:pt x="74" y="144"/>
                </a:lnTo>
                <a:lnTo>
                  <a:pt x="74" y="144"/>
                </a:lnTo>
                <a:lnTo>
                  <a:pt x="70" y="142"/>
                </a:lnTo>
                <a:lnTo>
                  <a:pt x="68" y="142"/>
                </a:lnTo>
                <a:lnTo>
                  <a:pt x="64" y="142"/>
                </a:lnTo>
                <a:lnTo>
                  <a:pt x="60" y="144"/>
                </a:lnTo>
                <a:lnTo>
                  <a:pt x="60" y="144"/>
                </a:lnTo>
                <a:lnTo>
                  <a:pt x="58" y="148"/>
                </a:lnTo>
                <a:lnTo>
                  <a:pt x="58" y="152"/>
                </a:lnTo>
                <a:lnTo>
                  <a:pt x="58" y="156"/>
                </a:lnTo>
                <a:lnTo>
                  <a:pt x="60" y="158"/>
                </a:lnTo>
                <a:lnTo>
                  <a:pt x="78" y="178"/>
                </a:lnTo>
                <a:lnTo>
                  <a:pt x="78" y="178"/>
                </a:lnTo>
                <a:lnTo>
                  <a:pt x="82" y="180"/>
                </a:lnTo>
                <a:lnTo>
                  <a:pt x="86" y="180"/>
                </a:lnTo>
                <a:lnTo>
                  <a:pt x="86" y="180"/>
                </a:lnTo>
                <a:lnTo>
                  <a:pt x="90" y="180"/>
                </a:lnTo>
                <a:lnTo>
                  <a:pt x="92" y="178"/>
                </a:lnTo>
                <a:lnTo>
                  <a:pt x="132" y="138"/>
                </a:lnTo>
                <a:lnTo>
                  <a:pt x="132" y="138"/>
                </a:lnTo>
                <a:lnTo>
                  <a:pt x="134" y="134"/>
                </a:lnTo>
                <a:lnTo>
                  <a:pt x="134" y="130"/>
                </a:lnTo>
                <a:lnTo>
                  <a:pt x="134" y="126"/>
                </a:lnTo>
                <a:lnTo>
                  <a:pt x="132" y="124"/>
                </a:lnTo>
                <a:lnTo>
                  <a:pt x="132" y="124"/>
                </a:lnTo>
                <a:close/>
                <a:moveTo>
                  <a:pt x="36" y="64"/>
                </a:moveTo>
                <a:lnTo>
                  <a:pt x="36" y="64"/>
                </a:lnTo>
                <a:lnTo>
                  <a:pt x="36" y="58"/>
                </a:lnTo>
                <a:lnTo>
                  <a:pt x="40" y="54"/>
                </a:lnTo>
                <a:lnTo>
                  <a:pt x="46" y="50"/>
                </a:lnTo>
                <a:lnTo>
                  <a:pt x="52" y="48"/>
                </a:lnTo>
                <a:lnTo>
                  <a:pt x="78" y="48"/>
                </a:lnTo>
                <a:lnTo>
                  <a:pt x="78" y="48"/>
                </a:lnTo>
                <a:lnTo>
                  <a:pt x="86" y="46"/>
                </a:lnTo>
                <a:lnTo>
                  <a:pt x="94" y="42"/>
                </a:lnTo>
                <a:lnTo>
                  <a:pt x="98" y="36"/>
                </a:lnTo>
                <a:lnTo>
                  <a:pt x="100" y="26"/>
                </a:lnTo>
                <a:lnTo>
                  <a:pt x="100" y="26"/>
                </a:lnTo>
                <a:lnTo>
                  <a:pt x="102" y="16"/>
                </a:lnTo>
                <a:lnTo>
                  <a:pt x="108" y="8"/>
                </a:lnTo>
                <a:lnTo>
                  <a:pt x="116" y="2"/>
                </a:lnTo>
                <a:lnTo>
                  <a:pt x="126" y="0"/>
                </a:lnTo>
                <a:lnTo>
                  <a:pt x="126" y="0"/>
                </a:lnTo>
                <a:lnTo>
                  <a:pt x="136" y="2"/>
                </a:lnTo>
                <a:lnTo>
                  <a:pt x="144" y="8"/>
                </a:lnTo>
                <a:lnTo>
                  <a:pt x="150" y="16"/>
                </a:lnTo>
                <a:lnTo>
                  <a:pt x="152" y="26"/>
                </a:lnTo>
                <a:lnTo>
                  <a:pt x="152" y="26"/>
                </a:lnTo>
                <a:lnTo>
                  <a:pt x="154" y="36"/>
                </a:lnTo>
                <a:lnTo>
                  <a:pt x="158" y="42"/>
                </a:lnTo>
                <a:lnTo>
                  <a:pt x="166" y="46"/>
                </a:lnTo>
                <a:lnTo>
                  <a:pt x="174" y="48"/>
                </a:lnTo>
                <a:lnTo>
                  <a:pt x="200" y="48"/>
                </a:lnTo>
                <a:lnTo>
                  <a:pt x="200" y="48"/>
                </a:lnTo>
                <a:lnTo>
                  <a:pt x="206" y="50"/>
                </a:lnTo>
                <a:lnTo>
                  <a:pt x="212" y="54"/>
                </a:lnTo>
                <a:lnTo>
                  <a:pt x="216" y="58"/>
                </a:lnTo>
                <a:lnTo>
                  <a:pt x="216" y="64"/>
                </a:lnTo>
                <a:lnTo>
                  <a:pt x="216" y="78"/>
                </a:lnTo>
                <a:lnTo>
                  <a:pt x="216" y="78"/>
                </a:lnTo>
                <a:lnTo>
                  <a:pt x="216" y="82"/>
                </a:lnTo>
                <a:lnTo>
                  <a:pt x="36" y="82"/>
                </a:lnTo>
                <a:lnTo>
                  <a:pt x="36" y="82"/>
                </a:lnTo>
                <a:lnTo>
                  <a:pt x="36" y="78"/>
                </a:lnTo>
                <a:lnTo>
                  <a:pt x="36" y="64"/>
                </a:lnTo>
                <a:close/>
                <a:moveTo>
                  <a:pt x="116" y="26"/>
                </a:moveTo>
                <a:lnTo>
                  <a:pt x="116" y="26"/>
                </a:lnTo>
                <a:lnTo>
                  <a:pt x="116" y="30"/>
                </a:lnTo>
                <a:lnTo>
                  <a:pt x="118" y="34"/>
                </a:lnTo>
                <a:lnTo>
                  <a:pt x="122" y="36"/>
                </a:lnTo>
                <a:lnTo>
                  <a:pt x="126" y="38"/>
                </a:lnTo>
                <a:lnTo>
                  <a:pt x="126" y="38"/>
                </a:lnTo>
                <a:lnTo>
                  <a:pt x="130" y="36"/>
                </a:lnTo>
                <a:lnTo>
                  <a:pt x="134" y="34"/>
                </a:lnTo>
                <a:lnTo>
                  <a:pt x="136" y="30"/>
                </a:lnTo>
                <a:lnTo>
                  <a:pt x="136" y="26"/>
                </a:lnTo>
                <a:lnTo>
                  <a:pt x="136" y="26"/>
                </a:lnTo>
                <a:lnTo>
                  <a:pt x="136" y="22"/>
                </a:lnTo>
                <a:lnTo>
                  <a:pt x="134" y="20"/>
                </a:lnTo>
                <a:lnTo>
                  <a:pt x="130" y="16"/>
                </a:lnTo>
                <a:lnTo>
                  <a:pt x="126" y="16"/>
                </a:lnTo>
                <a:lnTo>
                  <a:pt x="126" y="16"/>
                </a:lnTo>
                <a:lnTo>
                  <a:pt x="122" y="16"/>
                </a:lnTo>
                <a:lnTo>
                  <a:pt x="118" y="20"/>
                </a:lnTo>
                <a:lnTo>
                  <a:pt x="116" y="22"/>
                </a:lnTo>
                <a:lnTo>
                  <a:pt x="116" y="26"/>
                </a:lnTo>
                <a:lnTo>
                  <a:pt x="116" y="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32"/>
          <p:cNvSpPr/>
          <p:nvPr/>
        </p:nvSpPr>
        <p:spPr>
          <a:xfrm>
            <a:off x="1687473" y="5549096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MODALITÀ</a:t>
            </a:r>
          </a:p>
          <a:p>
            <a:pPr algn="ctr">
              <a:lnSpc>
                <a:spcPct val="100000"/>
              </a:lnSpc>
            </a:pP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ATTUATIVE</a:t>
            </a:r>
          </a:p>
        </p:txBody>
      </p:sp>
      <p:sp>
        <p:nvSpPr>
          <p:cNvPr id="30" name="Rectangle 33"/>
          <p:cNvSpPr/>
          <p:nvPr/>
        </p:nvSpPr>
        <p:spPr>
          <a:xfrm>
            <a:off x="3613436" y="5351798"/>
            <a:ext cx="6577381" cy="1314135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Regime di Aiuti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approvato dalla Commissione europea con la Decisione C(2015) 9742 </a:t>
            </a:r>
            <a:r>
              <a:rPr lang="it-IT" sz="1600" i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final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 del 6.1.2016 “</a:t>
            </a: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Aiuto di Stato–Italia SA.42821 Contratti di filiera e di distretto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” così come modificato dalla Decisione C(2020) 5920 </a:t>
            </a:r>
            <a:r>
              <a:rPr lang="it-IT" sz="1600" i="1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final</a:t>
            </a:r>
            <a:r>
              <a:rPr lang="it-IT" sz="16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07.09.2020 “Aiuti di Stato SA.57975 (2020/N) -Italia Contratti di filiera e di distretto.</a:t>
            </a: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1" name="Straight Arrow Connector 41"/>
          <p:cNvCxnSpPr/>
          <p:nvPr/>
        </p:nvCxnSpPr>
        <p:spPr>
          <a:xfrm flipV="1">
            <a:off x="1377847" y="5859042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2" name="Straight Arrow Connector 42"/>
          <p:cNvCxnSpPr/>
          <p:nvPr/>
        </p:nvCxnSpPr>
        <p:spPr>
          <a:xfrm flipV="1">
            <a:off x="3361221" y="5836078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3" name="Diamond 44"/>
          <p:cNvSpPr/>
          <p:nvPr/>
        </p:nvSpPr>
        <p:spPr>
          <a:xfrm>
            <a:off x="626794" y="5576392"/>
            <a:ext cx="654702" cy="597962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it-IT" sz="1400"/>
          </a:p>
        </p:txBody>
      </p:sp>
      <p:pic>
        <p:nvPicPr>
          <p:cNvPr id="44" name="Immagine 7">
            <a:extLst>
              <a:ext uri="{FF2B5EF4-FFF2-40B4-BE49-F238E27FC236}">
                <a16:creationId xmlns:a16="http://schemas.microsoft.com/office/drawing/2014/main" id="{63721809-E5BD-4825-AFA0-8153AA7E45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58" y="4265668"/>
            <a:ext cx="384905" cy="384905"/>
          </a:xfrm>
          <a:prstGeom prst="rect">
            <a:avLst/>
          </a:prstGeom>
        </p:spPr>
      </p:pic>
      <p:pic>
        <p:nvPicPr>
          <p:cNvPr id="34" name="Immagine 33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70196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6437" y="5684876"/>
            <a:ext cx="365063" cy="365063"/>
          </a:xfrm>
          <a:prstGeom prst="rect">
            <a:avLst/>
          </a:prstGeom>
          <a:noFill/>
        </p:spPr>
      </p:pic>
      <p:pic>
        <p:nvPicPr>
          <p:cNvPr id="35" name="Picture 2" descr="BANDIERA EUROPE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055" y="6472652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magine 35"/>
          <p:cNvPicPr/>
          <p:nvPr/>
        </p:nvPicPr>
        <p:blipFill rotWithShape="1">
          <a:blip r:embed="rId6"/>
          <a:srcRect l="31282" t="46227" r="56890" b="36888"/>
          <a:stretch/>
        </p:blipFill>
        <p:spPr bwMode="auto">
          <a:xfrm>
            <a:off x="775177" y="6478452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838200" y="-8954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I CONTRATTI DI FILIERA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1012894" y="645245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0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Definizione, Finalità e Quadro attuativo</a:t>
            </a:r>
            <a:endParaRPr lang="it-IT" sz="20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0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69998"/>
            <a:ext cx="2743200" cy="365125"/>
          </a:xfrm>
        </p:spPr>
        <p:txBody>
          <a:bodyPr/>
          <a:lstStyle/>
          <a:p>
            <a:r>
              <a:rPr lang="it-IT" dirty="0"/>
              <a:t>3</a:t>
            </a:r>
          </a:p>
        </p:txBody>
      </p:sp>
      <p:sp>
        <p:nvSpPr>
          <p:cNvPr id="8" name="Rectangle 23"/>
          <p:cNvSpPr/>
          <p:nvPr/>
        </p:nvSpPr>
        <p:spPr>
          <a:xfrm>
            <a:off x="3514964" y="1002024"/>
            <a:ext cx="6573600" cy="106853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Imprese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 che concorrono direttamente alla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produzione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raccolta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trasformazione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 e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commercializzazione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 di prodotti agricoli (agroalimentari, ittici, forestali e florovivaistici) e le imprese che forniscono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servizi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 e </a:t>
            </a:r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mezzi di produzione</a:t>
            </a:r>
            <a:r>
              <a:rPr lang="it-IT" sz="150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9" name="Diamond 25"/>
          <p:cNvSpPr/>
          <p:nvPr/>
        </p:nvSpPr>
        <p:spPr>
          <a:xfrm>
            <a:off x="573422" y="1291027"/>
            <a:ext cx="654702" cy="597962"/>
          </a:xfrm>
          <a:prstGeom prst="diamond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Rectangle 27"/>
          <p:cNvSpPr/>
          <p:nvPr/>
        </p:nvSpPr>
        <p:spPr>
          <a:xfrm>
            <a:off x="1579455" y="1290024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BENEFICIARI FINALI</a:t>
            </a:r>
          </a:p>
        </p:txBody>
      </p:sp>
      <p:sp>
        <p:nvSpPr>
          <p:cNvPr id="11" name="Rectangle 28"/>
          <p:cNvSpPr/>
          <p:nvPr/>
        </p:nvSpPr>
        <p:spPr>
          <a:xfrm>
            <a:off x="1579455" y="2967623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DISPONIBILITA’</a:t>
            </a:r>
          </a:p>
          <a:p>
            <a:pPr algn="ctr"/>
            <a:r>
              <a:rPr lang="it-IT" sz="15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FINANZIARIA</a:t>
            </a:r>
          </a:p>
        </p:txBody>
      </p:sp>
      <p:sp>
        <p:nvSpPr>
          <p:cNvPr id="12" name="Rectangle 30"/>
          <p:cNvSpPr/>
          <p:nvPr/>
        </p:nvSpPr>
        <p:spPr>
          <a:xfrm>
            <a:off x="3537736" y="2207034"/>
            <a:ext cx="6550828" cy="218362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Piano nazionale per gli investimenti complementari (PNC)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al PNRR di cui al decreto-legge 6 maggio 2021, n. 59, per le agevolazioni concesse nella forma del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Contributo in conto capitale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"Fondo rotativo per il sostegno alle imprese"(FRI),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nei limiti della quota e secondo i criteri e le modalità stabiliti dal CIPE ai sensi dell’articolo 1, comma 355 della legge 30 dicembre 2004, n. 311, per le agevolazioni concesse nella forma del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Finanziamento agevolato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Eventuali successive disponibilità del Ministero, delle regioni e province autonome.</a:t>
            </a:r>
          </a:p>
        </p:txBody>
      </p:sp>
      <p:cxnSp>
        <p:nvCxnSpPr>
          <p:cNvPr id="15" name="Straight Arrow Connector 36"/>
          <p:cNvCxnSpPr/>
          <p:nvPr/>
        </p:nvCxnSpPr>
        <p:spPr>
          <a:xfrm flipV="1">
            <a:off x="1301233" y="1557626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6" name="Straight Arrow Connector 37"/>
          <p:cNvCxnSpPr/>
          <p:nvPr/>
        </p:nvCxnSpPr>
        <p:spPr>
          <a:xfrm flipV="1">
            <a:off x="3257377" y="1559714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7" name="Straight Arrow Connector 38"/>
          <p:cNvCxnSpPr/>
          <p:nvPr/>
        </p:nvCxnSpPr>
        <p:spPr>
          <a:xfrm flipV="1">
            <a:off x="1292883" y="3261419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18" name="Straight Arrow Connector 39"/>
          <p:cNvCxnSpPr/>
          <p:nvPr/>
        </p:nvCxnSpPr>
        <p:spPr>
          <a:xfrm flipV="1">
            <a:off x="3236501" y="3250981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21" name="Diamond 43"/>
          <p:cNvSpPr/>
          <p:nvPr/>
        </p:nvSpPr>
        <p:spPr>
          <a:xfrm>
            <a:off x="550648" y="2952000"/>
            <a:ext cx="654702" cy="597962"/>
          </a:xfrm>
          <a:prstGeom prst="diamond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Rectangle 32"/>
          <p:cNvSpPr/>
          <p:nvPr/>
        </p:nvSpPr>
        <p:spPr>
          <a:xfrm>
            <a:off x="1603214" y="5306317"/>
            <a:ext cx="1584176" cy="589768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r>
              <a:rPr lang="it-IT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INVESTIMENTI AMMISSIBILI</a:t>
            </a:r>
          </a:p>
        </p:txBody>
      </p:sp>
      <p:sp>
        <p:nvSpPr>
          <p:cNvPr id="30" name="Rectangle 33"/>
          <p:cNvSpPr/>
          <p:nvPr/>
        </p:nvSpPr>
        <p:spPr>
          <a:xfrm>
            <a:off x="3514964" y="4526986"/>
            <a:ext cx="6596684" cy="2233525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Investimenti in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beni materiali e immateriali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in aziende agricole legati alla produzione agricola;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Investimenti per la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trasformazione e commercializzazione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dei prodotti agricoli;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Investimenti riguardanti la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trasformazione di prodotti agricoli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in prodotti non agricoli;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Partecipazione dei produttori a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regimi di qualità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Misure promozionali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a favore dei prodotti agricoli;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Progetti di </a:t>
            </a:r>
            <a:r>
              <a:rPr lang="it-IT" sz="145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ricerca e sviluppo </a:t>
            </a:r>
            <a:r>
              <a:rPr lang="it-IT" sz="1450" dirty="0">
                <a:solidFill>
                  <a:srgbClr val="000000"/>
                </a:solidFill>
                <a:latin typeface="Century Gothic" panose="020B0502020202020204" pitchFamily="34" charset="0"/>
              </a:rPr>
              <a:t>nel settore agroalimentare.</a:t>
            </a:r>
          </a:p>
        </p:txBody>
      </p:sp>
      <p:cxnSp>
        <p:nvCxnSpPr>
          <p:cNvPr id="31" name="Straight Arrow Connector 41"/>
          <p:cNvCxnSpPr/>
          <p:nvPr/>
        </p:nvCxnSpPr>
        <p:spPr>
          <a:xfrm flipV="1">
            <a:off x="1293022" y="5594446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2" name="Straight Arrow Connector 42"/>
          <p:cNvCxnSpPr/>
          <p:nvPr/>
        </p:nvCxnSpPr>
        <p:spPr>
          <a:xfrm flipV="1">
            <a:off x="3276396" y="5571482"/>
            <a:ext cx="200188" cy="1958"/>
          </a:xfrm>
          <a:prstGeom prst="straightConnector1">
            <a:avLst/>
          </a:prstGeom>
          <a:ln w="12700" cap="sq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33" name="Diamond 44"/>
          <p:cNvSpPr/>
          <p:nvPr/>
        </p:nvSpPr>
        <p:spPr>
          <a:xfrm>
            <a:off x="541969" y="5284500"/>
            <a:ext cx="654702" cy="597962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it-IT" sz="1400"/>
          </a:p>
        </p:txBody>
      </p:sp>
      <p:sp>
        <p:nvSpPr>
          <p:cNvPr id="34" name="Flowchart: Connector 102">
            <a:extLst>
              <a:ext uri="{FF2B5EF4-FFF2-40B4-BE49-F238E27FC236}">
                <a16:creationId xmlns:a16="http://schemas.microsoft.com/office/drawing/2014/main" id="{8A7A5756-ED5C-4815-9093-EF6988D458A0}"/>
              </a:ext>
            </a:extLst>
          </p:cNvPr>
          <p:cNvSpPr/>
          <p:nvPr/>
        </p:nvSpPr>
        <p:spPr>
          <a:xfrm>
            <a:off x="708504" y="5418751"/>
            <a:ext cx="319951" cy="305461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it-IT" sz="1600"/>
          </a:p>
        </p:txBody>
      </p:sp>
      <p:pic>
        <p:nvPicPr>
          <p:cNvPr id="35" name="Graphic 103" descr="Checkmark">
            <a:extLst>
              <a:ext uri="{FF2B5EF4-FFF2-40B4-BE49-F238E27FC236}">
                <a16:creationId xmlns:a16="http://schemas.microsoft.com/office/drawing/2014/main" id="{2C4100D6-376D-4273-A532-E7A2E96CB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8720" y="5467408"/>
            <a:ext cx="229856" cy="229856"/>
          </a:xfrm>
          <a:prstGeom prst="rect">
            <a:avLst/>
          </a:prstGeom>
        </p:spPr>
      </p:pic>
      <p:pic>
        <p:nvPicPr>
          <p:cNvPr id="20" name="Immagine 19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0599" y="3041295"/>
            <a:ext cx="395071" cy="390730"/>
          </a:xfrm>
          <a:prstGeom prst="rect">
            <a:avLst/>
          </a:prstGeom>
        </p:spPr>
      </p:pic>
      <p:pic>
        <p:nvPicPr>
          <p:cNvPr id="22" name="Immagine 21"/>
          <p:cNvPicPr>
            <a:picLocks noChangeAspect="1"/>
          </p:cNvPicPr>
          <p:nvPr/>
        </p:nvPicPr>
        <p:blipFill>
          <a:blip r:embed="rId6">
            <a:biLevel thresh="50000"/>
          </a:blip>
          <a:stretch>
            <a:fillRect/>
          </a:stretch>
        </p:blipFill>
        <p:spPr>
          <a:xfrm>
            <a:off x="731004" y="1435199"/>
            <a:ext cx="355856" cy="351669"/>
          </a:xfrm>
          <a:prstGeom prst="rect">
            <a:avLst/>
          </a:prstGeom>
        </p:spPr>
      </p:pic>
      <p:pic>
        <p:nvPicPr>
          <p:cNvPr id="42" name="Picture 2" descr="BANDIERA EUROPE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055" y="6514435"/>
            <a:ext cx="530399" cy="34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Immagine 42"/>
          <p:cNvPicPr/>
          <p:nvPr/>
        </p:nvPicPr>
        <p:blipFill rotWithShape="1">
          <a:blip r:embed="rId8"/>
          <a:srcRect l="31282" t="46227" r="56890" b="36888"/>
          <a:stretch/>
        </p:blipFill>
        <p:spPr bwMode="auto">
          <a:xfrm>
            <a:off x="775176" y="6520235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8" name="Titolo 12">
            <a:extLst>
              <a:ext uri="{FF2B5EF4-FFF2-40B4-BE49-F238E27FC236}">
                <a16:creationId xmlns:a16="http://schemas.microsoft.com/office/drawing/2014/main" id="{0968E6D6-7B91-491E-A4B7-D886435CD1BF}"/>
              </a:ext>
            </a:extLst>
          </p:cNvPr>
          <p:cNvSpPr txBox="1">
            <a:spLocks/>
          </p:cNvSpPr>
          <p:nvPr/>
        </p:nvSpPr>
        <p:spPr>
          <a:xfrm>
            <a:off x="775176" y="-40953"/>
            <a:ext cx="583034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I CONTRATTI DI FILIERA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90F14D4F-2779-418F-8834-FC5D1EFE8D0F}"/>
              </a:ext>
            </a:extLst>
          </p:cNvPr>
          <p:cNvSpPr txBox="1"/>
          <p:nvPr/>
        </p:nvSpPr>
        <p:spPr>
          <a:xfrm>
            <a:off x="877999" y="61381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0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Elementi Tecnici e Finanziari</a:t>
            </a:r>
            <a:endParaRPr lang="it-IT" sz="20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9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 dirty="0"/>
              <a:t>4</a:t>
            </a:r>
          </a:p>
        </p:txBody>
      </p:sp>
      <p:pic>
        <p:nvPicPr>
          <p:cNvPr id="35" name="Picture 2" descr="BANDIERA EUROPE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055" y="6472652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magine 35"/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775177" y="6478452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547617" y="-68226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PRINCIPALI NOVITÀ DEL V AVVISO PUBBLICO (1/5)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685756" y="496086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Modalità di selezione: Procedura di valutazione</a:t>
            </a:r>
            <a:endParaRPr lang="it-IT" sz="24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618376" y="1015646"/>
            <a:ext cx="970314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I Programmi di investimento proposti sono inseriti in una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graduatoria di merito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sulla base di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macro-criteri oggettivi e misurabili,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in relazione alla qualità delle progettazioni e al contributo delle stesse agli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obiettivi ambientali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previsti nell’ambito del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PNC</a:t>
            </a:r>
          </a:p>
        </p:txBody>
      </p:sp>
      <p:sp>
        <p:nvSpPr>
          <p:cNvPr id="43" name="Content Placeholder 10">
            <a:extLst>
              <a:ext uri="{FF2B5EF4-FFF2-40B4-BE49-F238E27FC236}">
                <a16:creationId xmlns:a16="http://schemas.microsoft.com/office/drawing/2014/main" id="{F7FC0010-C228-4723-8743-402C93267EF9}"/>
              </a:ext>
            </a:extLst>
          </p:cNvPr>
          <p:cNvSpPr txBox="1">
            <a:spLocks/>
          </p:cNvSpPr>
          <p:nvPr/>
        </p:nvSpPr>
        <p:spPr>
          <a:xfrm>
            <a:off x="4038904" y="2443990"/>
            <a:ext cx="3581400" cy="23402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Aft>
                <a:spcPts val="1600"/>
              </a:spcAft>
            </a:pPr>
            <a:endParaRPr lang="it-IT" sz="1500" b="1" i="1" dirty="0">
              <a:solidFill>
                <a:srgbClr val="EB8C00"/>
              </a:solidFill>
              <a:latin typeface="+mj-lt"/>
            </a:endParaRPr>
          </a:p>
        </p:txBody>
      </p:sp>
      <p:sp>
        <p:nvSpPr>
          <p:cNvPr id="46" name="Parallelogram 33">
            <a:extLst>
              <a:ext uri="{FF2B5EF4-FFF2-40B4-BE49-F238E27FC236}">
                <a16:creationId xmlns:a16="http://schemas.microsoft.com/office/drawing/2014/main" id="{8B4DD086-9E38-47EF-A25F-BD8C91A61C92}"/>
              </a:ext>
            </a:extLst>
          </p:cNvPr>
          <p:cNvSpPr/>
          <p:nvPr/>
        </p:nvSpPr>
        <p:spPr bwMode="ltGray">
          <a:xfrm flipH="1">
            <a:off x="4038904" y="2233148"/>
            <a:ext cx="3581398" cy="3526890"/>
          </a:xfrm>
          <a:prstGeom prst="parallelogram">
            <a:avLst>
              <a:gd name="adj" fmla="val 77361"/>
            </a:avLst>
          </a:prstGeom>
          <a:solidFill>
            <a:srgbClr val="D5D1C5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id="{BE3CFD95-FCB8-4A42-8DCE-40AA81810533}"/>
              </a:ext>
            </a:extLst>
          </p:cNvPr>
          <p:cNvSpPr/>
          <p:nvPr/>
        </p:nvSpPr>
        <p:spPr bwMode="ltGray">
          <a:xfrm>
            <a:off x="4001668" y="2231866"/>
            <a:ext cx="4227932" cy="708916"/>
          </a:xfrm>
          <a:custGeom>
            <a:avLst/>
            <a:gdLst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0 w 3744987"/>
              <a:gd name="connsiteY3" fmla="*/ 720080 h 720080"/>
              <a:gd name="connsiteX4" fmla="*/ 0 w 3744987"/>
              <a:gd name="connsiteY4" fmla="*/ 0 h 720080"/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467591 w 3744987"/>
              <a:gd name="connsiteY3" fmla="*/ 720080 h 720080"/>
              <a:gd name="connsiteX4" fmla="*/ 0 w 3744987"/>
              <a:gd name="connsiteY4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4987" h="720080">
                <a:moveTo>
                  <a:pt x="0" y="0"/>
                </a:moveTo>
                <a:lnTo>
                  <a:pt x="3744987" y="0"/>
                </a:lnTo>
                <a:lnTo>
                  <a:pt x="3744987" y="720080"/>
                </a:lnTo>
                <a:lnTo>
                  <a:pt x="467591" y="7200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49" name="Rectangle 36">
            <a:extLst>
              <a:ext uri="{FF2B5EF4-FFF2-40B4-BE49-F238E27FC236}">
                <a16:creationId xmlns:a16="http://schemas.microsoft.com/office/drawing/2014/main" id="{C19883BB-68FD-41E4-A677-6E9699822591}"/>
              </a:ext>
            </a:extLst>
          </p:cNvPr>
          <p:cNvSpPr/>
          <p:nvPr/>
        </p:nvSpPr>
        <p:spPr>
          <a:xfrm>
            <a:off x="4677286" y="2245514"/>
            <a:ext cx="386038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Qualità dell’Accordo di Filiera e del Programma di investimenti</a:t>
            </a:r>
            <a:endParaRPr lang="it-IT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8FE0617D-6F20-47F0-8738-11ACECF8562E}"/>
              </a:ext>
            </a:extLst>
          </p:cNvPr>
          <p:cNvSpPr/>
          <p:nvPr/>
        </p:nvSpPr>
        <p:spPr bwMode="ltGray">
          <a:xfrm flipH="1" flipV="1">
            <a:off x="2289372" y="3385880"/>
            <a:ext cx="4176142" cy="864934"/>
          </a:xfrm>
          <a:custGeom>
            <a:avLst/>
            <a:gdLst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0 w 3744987"/>
              <a:gd name="connsiteY3" fmla="*/ 720080 h 720080"/>
              <a:gd name="connsiteX4" fmla="*/ 0 w 3744987"/>
              <a:gd name="connsiteY4" fmla="*/ 0 h 720080"/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467591 w 3744987"/>
              <a:gd name="connsiteY3" fmla="*/ 720080 h 720080"/>
              <a:gd name="connsiteX4" fmla="*/ 0 w 3744987"/>
              <a:gd name="connsiteY4" fmla="*/ 0 h 720080"/>
              <a:gd name="connsiteX0" fmla="*/ 0 w 3664286"/>
              <a:gd name="connsiteY0" fmla="*/ 0 h 720080"/>
              <a:gd name="connsiteX1" fmla="*/ 3664286 w 3664286"/>
              <a:gd name="connsiteY1" fmla="*/ 0 h 720080"/>
              <a:gd name="connsiteX2" fmla="*/ 3664286 w 3664286"/>
              <a:gd name="connsiteY2" fmla="*/ 720080 h 720080"/>
              <a:gd name="connsiteX3" fmla="*/ 386890 w 3664286"/>
              <a:gd name="connsiteY3" fmla="*/ 720080 h 720080"/>
              <a:gd name="connsiteX4" fmla="*/ 0 w 3664286"/>
              <a:gd name="connsiteY4" fmla="*/ 0 h 720080"/>
              <a:gd name="connsiteX0" fmla="*/ 0 w 3664286"/>
              <a:gd name="connsiteY0" fmla="*/ 0 h 723255"/>
              <a:gd name="connsiteX1" fmla="*/ 3664286 w 3664286"/>
              <a:gd name="connsiteY1" fmla="*/ 0 h 723255"/>
              <a:gd name="connsiteX2" fmla="*/ 3664286 w 3664286"/>
              <a:gd name="connsiteY2" fmla="*/ 720080 h 723255"/>
              <a:gd name="connsiteX3" fmla="*/ 595014 w 3664286"/>
              <a:gd name="connsiteY3" fmla="*/ 723255 h 723255"/>
              <a:gd name="connsiteX4" fmla="*/ 0 w 3664286"/>
              <a:gd name="connsiteY4" fmla="*/ 0 h 72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64286" h="723255">
                <a:moveTo>
                  <a:pt x="0" y="0"/>
                </a:moveTo>
                <a:lnTo>
                  <a:pt x="3664286" y="0"/>
                </a:lnTo>
                <a:lnTo>
                  <a:pt x="3664286" y="720080"/>
                </a:lnTo>
                <a:lnTo>
                  <a:pt x="595014" y="7232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53" name="Rectangle 8">
            <a:extLst>
              <a:ext uri="{FF2B5EF4-FFF2-40B4-BE49-F238E27FC236}">
                <a16:creationId xmlns:a16="http://schemas.microsoft.com/office/drawing/2014/main" id="{A4A8B8B3-E24B-4AA4-9DAE-3C2E35D3D64D}"/>
              </a:ext>
            </a:extLst>
          </p:cNvPr>
          <p:cNvSpPr/>
          <p:nvPr/>
        </p:nvSpPr>
        <p:spPr>
          <a:xfrm>
            <a:off x="2837763" y="3368561"/>
            <a:ext cx="4176142" cy="909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Coerenza dei Progetti con </a:t>
            </a:r>
          </a:p>
          <a:p>
            <a:r>
              <a:rPr lang="it-IT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gli obiettivi ambientali stabiliti </a:t>
            </a:r>
          </a:p>
          <a:p>
            <a:r>
              <a:rPr lang="it-IT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dal PNC</a:t>
            </a:r>
            <a:endParaRPr lang="it-IT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5" name="Rectangle 2">
            <a:extLst>
              <a:ext uri="{FF2B5EF4-FFF2-40B4-BE49-F238E27FC236}">
                <a16:creationId xmlns:a16="http://schemas.microsoft.com/office/drawing/2014/main" id="{6B878E87-11C6-4CFD-B82C-CA625D5AD210}"/>
              </a:ext>
            </a:extLst>
          </p:cNvPr>
          <p:cNvSpPr/>
          <p:nvPr/>
        </p:nvSpPr>
        <p:spPr bwMode="ltGray">
          <a:xfrm rot="10800000" flipH="1" flipV="1">
            <a:off x="6096000" y="4872819"/>
            <a:ext cx="4198173" cy="876523"/>
          </a:xfrm>
          <a:custGeom>
            <a:avLst/>
            <a:gdLst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0 w 3744987"/>
              <a:gd name="connsiteY3" fmla="*/ 720080 h 720080"/>
              <a:gd name="connsiteX4" fmla="*/ 0 w 3744987"/>
              <a:gd name="connsiteY4" fmla="*/ 0 h 720080"/>
              <a:gd name="connsiteX0" fmla="*/ 0 w 3744987"/>
              <a:gd name="connsiteY0" fmla="*/ 0 h 720080"/>
              <a:gd name="connsiteX1" fmla="*/ 3744987 w 3744987"/>
              <a:gd name="connsiteY1" fmla="*/ 0 h 720080"/>
              <a:gd name="connsiteX2" fmla="*/ 3744987 w 3744987"/>
              <a:gd name="connsiteY2" fmla="*/ 720080 h 720080"/>
              <a:gd name="connsiteX3" fmla="*/ 467591 w 3744987"/>
              <a:gd name="connsiteY3" fmla="*/ 720080 h 720080"/>
              <a:gd name="connsiteX4" fmla="*/ 0 w 3744987"/>
              <a:gd name="connsiteY4" fmla="*/ 0 h 720080"/>
              <a:gd name="connsiteX0" fmla="*/ 0 w 3744987"/>
              <a:gd name="connsiteY0" fmla="*/ 0 h 730471"/>
              <a:gd name="connsiteX1" fmla="*/ 3744987 w 3744987"/>
              <a:gd name="connsiteY1" fmla="*/ 0 h 730471"/>
              <a:gd name="connsiteX2" fmla="*/ 3744987 w 3744987"/>
              <a:gd name="connsiteY2" fmla="*/ 720080 h 730471"/>
              <a:gd name="connsiteX3" fmla="*/ 563391 w 3744987"/>
              <a:gd name="connsiteY3" fmla="*/ 730471 h 730471"/>
              <a:gd name="connsiteX4" fmla="*/ 0 w 3744987"/>
              <a:gd name="connsiteY4" fmla="*/ 0 h 730471"/>
              <a:gd name="connsiteX0" fmla="*/ 0 w 3744987"/>
              <a:gd name="connsiteY0" fmla="*/ 0 h 733646"/>
              <a:gd name="connsiteX1" fmla="*/ 3744987 w 3744987"/>
              <a:gd name="connsiteY1" fmla="*/ 0 h 733646"/>
              <a:gd name="connsiteX2" fmla="*/ 3744987 w 3744987"/>
              <a:gd name="connsiteY2" fmla="*/ 720080 h 733646"/>
              <a:gd name="connsiteX3" fmla="*/ 605209 w 3744987"/>
              <a:gd name="connsiteY3" fmla="*/ 733646 h 733646"/>
              <a:gd name="connsiteX4" fmla="*/ 0 w 3744987"/>
              <a:gd name="connsiteY4" fmla="*/ 0 h 733646"/>
              <a:gd name="connsiteX0" fmla="*/ 0 w 3728260"/>
              <a:gd name="connsiteY0" fmla="*/ 0 h 736821"/>
              <a:gd name="connsiteX1" fmla="*/ 3728260 w 3728260"/>
              <a:gd name="connsiteY1" fmla="*/ 3175 h 736821"/>
              <a:gd name="connsiteX2" fmla="*/ 3728260 w 3728260"/>
              <a:gd name="connsiteY2" fmla="*/ 723255 h 736821"/>
              <a:gd name="connsiteX3" fmla="*/ 588482 w 3728260"/>
              <a:gd name="connsiteY3" fmla="*/ 736821 h 736821"/>
              <a:gd name="connsiteX4" fmla="*/ 0 w 3728260"/>
              <a:gd name="connsiteY4" fmla="*/ 0 h 736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8260" h="736821">
                <a:moveTo>
                  <a:pt x="0" y="0"/>
                </a:moveTo>
                <a:lnTo>
                  <a:pt x="3728260" y="3175"/>
                </a:lnTo>
                <a:lnTo>
                  <a:pt x="3728260" y="723255"/>
                </a:lnTo>
                <a:lnTo>
                  <a:pt x="588482" y="7368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just"/>
            <a:endParaRPr lang="it-IT" sz="2000" dirty="0"/>
          </a:p>
        </p:txBody>
      </p:sp>
      <p:sp>
        <p:nvSpPr>
          <p:cNvPr id="57" name="TextBox 12">
            <a:extLst>
              <a:ext uri="{FF2B5EF4-FFF2-40B4-BE49-F238E27FC236}">
                <a16:creationId xmlns:a16="http://schemas.microsoft.com/office/drawing/2014/main" id="{F7821230-2AC4-4FA3-A15A-112810C19A95}"/>
              </a:ext>
            </a:extLst>
          </p:cNvPr>
          <p:cNvSpPr txBox="1"/>
          <p:nvPr/>
        </p:nvSpPr>
        <p:spPr>
          <a:xfrm>
            <a:off x="6753817" y="4899205"/>
            <a:ext cx="3567708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Requisiti specifici dei Soggetti beneficiari in relazione al Programma (Possesso certificazioni)</a:t>
            </a:r>
          </a:p>
        </p:txBody>
      </p:sp>
      <p:sp>
        <p:nvSpPr>
          <p:cNvPr id="59" name="Rettangolo 47">
            <a:extLst>
              <a:ext uri="{FF2B5EF4-FFF2-40B4-BE49-F238E27FC236}">
                <a16:creationId xmlns:a16="http://schemas.microsoft.com/office/drawing/2014/main" id="{688D695C-08F9-407F-9555-45C3E7998ABC}"/>
              </a:ext>
            </a:extLst>
          </p:cNvPr>
          <p:cNvSpPr/>
          <p:nvPr/>
        </p:nvSpPr>
        <p:spPr>
          <a:xfrm>
            <a:off x="2289372" y="5901681"/>
            <a:ext cx="7312346" cy="877163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La valutazione del Programma e dei Progetti è effettuata da una Commissione, nominata successivamente alla scadenza del termine per la presentazione delle domande di accesso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FE80CEE5-9D9C-4A27-9E28-D0CE6EF18B43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</a:blip>
          <a:stretch>
            <a:fillRect/>
          </a:stretch>
        </p:blipFill>
        <p:spPr>
          <a:xfrm>
            <a:off x="2353553" y="3565092"/>
            <a:ext cx="457240" cy="481626"/>
          </a:xfrm>
          <a:prstGeom prst="rect">
            <a:avLst/>
          </a:prstGeom>
          <a:ln>
            <a:noFill/>
          </a:ln>
        </p:spPr>
      </p:pic>
      <p:grpSp>
        <p:nvGrpSpPr>
          <p:cNvPr id="24" name="Google Shape;736;p48">
            <a:extLst>
              <a:ext uri="{FF2B5EF4-FFF2-40B4-BE49-F238E27FC236}">
                <a16:creationId xmlns:a16="http://schemas.microsoft.com/office/drawing/2014/main" id="{8AA026FB-6150-4E44-AD8D-1F096036453B}"/>
              </a:ext>
            </a:extLst>
          </p:cNvPr>
          <p:cNvGrpSpPr/>
          <p:nvPr/>
        </p:nvGrpSpPr>
        <p:grpSpPr>
          <a:xfrm>
            <a:off x="4286289" y="2281429"/>
            <a:ext cx="395784" cy="362481"/>
            <a:chOff x="8124743" y="4134845"/>
            <a:chExt cx="434088" cy="395581"/>
          </a:xfrm>
          <a:solidFill>
            <a:schemeClr val="bg1">
              <a:lumMod val="65000"/>
            </a:schemeClr>
          </a:solidFill>
        </p:grpSpPr>
        <p:sp>
          <p:nvSpPr>
            <p:cNvPr id="25" name="Google Shape;737;p48">
              <a:extLst>
                <a:ext uri="{FF2B5EF4-FFF2-40B4-BE49-F238E27FC236}">
                  <a16:creationId xmlns:a16="http://schemas.microsoft.com/office/drawing/2014/main" id="{DBD10456-50A2-4E69-B59B-63A58B799DA4}"/>
                </a:ext>
              </a:extLst>
            </p:cNvPr>
            <p:cNvSpPr/>
            <p:nvPr/>
          </p:nvSpPr>
          <p:spPr>
            <a:xfrm>
              <a:off x="8124743" y="4336136"/>
              <a:ext cx="434088" cy="194290"/>
            </a:xfrm>
            <a:custGeom>
              <a:avLst/>
              <a:gdLst/>
              <a:ahLst/>
              <a:cxnLst/>
              <a:rect l="l" t="t" r="r" b="b"/>
              <a:pathLst>
                <a:path w="304" h="136" extrusionOk="0">
                  <a:moveTo>
                    <a:pt x="222" y="0"/>
                  </a:moveTo>
                  <a:cubicBezTo>
                    <a:pt x="197" y="0"/>
                    <a:pt x="172" y="5"/>
                    <a:pt x="152" y="15"/>
                  </a:cubicBezTo>
                  <a:cubicBezTo>
                    <a:pt x="131" y="5"/>
                    <a:pt x="106" y="0"/>
                    <a:pt x="81" y="0"/>
                  </a:cubicBezTo>
                  <a:cubicBezTo>
                    <a:pt x="54" y="0"/>
                    <a:pt x="27" y="6"/>
                    <a:pt x="6" y="17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142" y="136"/>
                    <a:pt x="142" y="136"/>
                    <a:pt x="142" y="136"/>
                  </a:cubicBezTo>
                  <a:cubicBezTo>
                    <a:pt x="163" y="136"/>
                    <a:pt x="163" y="136"/>
                    <a:pt x="163" y="136"/>
                  </a:cubicBezTo>
                  <a:cubicBezTo>
                    <a:pt x="304" y="136"/>
                    <a:pt x="304" y="136"/>
                    <a:pt x="304" y="136"/>
                  </a:cubicBezTo>
                  <a:cubicBezTo>
                    <a:pt x="304" y="20"/>
                    <a:pt x="304" y="20"/>
                    <a:pt x="304" y="20"/>
                  </a:cubicBezTo>
                  <a:cubicBezTo>
                    <a:pt x="299" y="17"/>
                    <a:pt x="299" y="17"/>
                    <a:pt x="299" y="17"/>
                  </a:cubicBezTo>
                  <a:cubicBezTo>
                    <a:pt x="277" y="6"/>
                    <a:pt x="250" y="0"/>
                    <a:pt x="222" y="0"/>
                  </a:cubicBezTo>
                  <a:close/>
                  <a:moveTo>
                    <a:pt x="20" y="116"/>
                  </a:moveTo>
                  <a:cubicBezTo>
                    <a:pt x="20" y="32"/>
                    <a:pt x="20" y="32"/>
                    <a:pt x="20" y="32"/>
                  </a:cubicBezTo>
                  <a:cubicBezTo>
                    <a:pt x="38" y="24"/>
                    <a:pt x="59" y="20"/>
                    <a:pt x="81" y="20"/>
                  </a:cubicBezTo>
                  <a:cubicBezTo>
                    <a:pt x="103" y="20"/>
                    <a:pt x="124" y="24"/>
                    <a:pt x="142" y="32"/>
                  </a:cubicBezTo>
                  <a:cubicBezTo>
                    <a:pt x="142" y="116"/>
                    <a:pt x="142" y="116"/>
                    <a:pt x="142" y="116"/>
                  </a:cubicBezTo>
                  <a:lnTo>
                    <a:pt x="20" y="116"/>
                  </a:lnTo>
                  <a:close/>
                  <a:moveTo>
                    <a:pt x="284" y="116"/>
                  </a:moveTo>
                  <a:cubicBezTo>
                    <a:pt x="163" y="116"/>
                    <a:pt x="163" y="116"/>
                    <a:pt x="163" y="116"/>
                  </a:cubicBezTo>
                  <a:cubicBezTo>
                    <a:pt x="163" y="32"/>
                    <a:pt x="163" y="32"/>
                    <a:pt x="163" y="32"/>
                  </a:cubicBezTo>
                  <a:cubicBezTo>
                    <a:pt x="180" y="24"/>
                    <a:pt x="201" y="20"/>
                    <a:pt x="222" y="20"/>
                  </a:cubicBezTo>
                  <a:cubicBezTo>
                    <a:pt x="245" y="20"/>
                    <a:pt x="266" y="25"/>
                    <a:pt x="284" y="33"/>
                  </a:cubicBezTo>
                  <a:lnTo>
                    <a:pt x="284" y="116"/>
                  </a:ln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738;p48">
              <a:extLst>
                <a:ext uri="{FF2B5EF4-FFF2-40B4-BE49-F238E27FC236}">
                  <a16:creationId xmlns:a16="http://schemas.microsoft.com/office/drawing/2014/main" id="{71F6131E-298E-4D0E-868F-F3F0105F3BAA}"/>
                </a:ext>
              </a:extLst>
            </p:cNvPr>
            <p:cNvSpPr/>
            <p:nvPr/>
          </p:nvSpPr>
          <p:spPr>
            <a:xfrm>
              <a:off x="8350539" y="4134845"/>
              <a:ext cx="175036" cy="176785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1" y="123"/>
                  </a:moveTo>
                  <a:cubicBezTo>
                    <a:pt x="95" y="123"/>
                    <a:pt x="123" y="95"/>
                    <a:pt x="123" y="61"/>
                  </a:cubicBezTo>
                  <a:cubicBezTo>
                    <a:pt x="123" y="27"/>
                    <a:pt x="95" y="0"/>
                    <a:pt x="61" y="0"/>
                  </a:cubicBezTo>
                  <a:cubicBezTo>
                    <a:pt x="27" y="0"/>
                    <a:pt x="0" y="27"/>
                    <a:pt x="0" y="61"/>
                  </a:cubicBezTo>
                  <a:cubicBezTo>
                    <a:pt x="0" y="95"/>
                    <a:pt x="27" y="123"/>
                    <a:pt x="61" y="123"/>
                  </a:cubicBezTo>
                  <a:close/>
                  <a:moveTo>
                    <a:pt x="61" y="20"/>
                  </a:moveTo>
                  <a:cubicBezTo>
                    <a:pt x="84" y="20"/>
                    <a:pt x="103" y="38"/>
                    <a:pt x="103" y="61"/>
                  </a:cubicBezTo>
                  <a:cubicBezTo>
                    <a:pt x="103" y="84"/>
                    <a:pt x="84" y="103"/>
                    <a:pt x="61" y="103"/>
                  </a:cubicBezTo>
                  <a:cubicBezTo>
                    <a:pt x="38" y="103"/>
                    <a:pt x="20" y="84"/>
                    <a:pt x="20" y="61"/>
                  </a:cubicBezTo>
                  <a:cubicBezTo>
                    <a:pt x="20" y="38"/>
                    <a:pt x="38" y="20"/>
                    <a:pt x="61" y="20"/>
                  </a:cubicBez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739;p48">
              <a:extLst>
                <a:ext uri="{FF2B5EF4-FFF2-40B4-BE49-F238E27FC236}">
                  <a16:creationId xmlns:a16="http://schemas.microsoft.com/office/drawing/2014/main" id="{09B053B1-DEC5-461E-A3CC-2271B517CF2F}"/>
                </a:ext>
              </a:extLst>
            </p:cNvPr>
            <p:cNvSpPr/>
            <p:nvPr/>
          </p:nvSpPr>
          <p:spPr>
            <a:xfrm>
              <a:off x="8147498" y="4134845"/>
              <a:ext cx="175036" cy="176785"/>
            </a:xfrm>
            <a:custGeom>
              <a:avLst/>
              <a:gdLst/>
              <a:ahLst/>
              <a:cxnLst/>
              <a:rect l="l" t="t" r="r" b="b"/>
              <a:pathLst>
                <a:path w="123" h="123" extrusionOk="0">
                  <a:moveTo>
                    <a:pt x="62" y="123"/>
                  </a:moveTo>
                  <a:cubicBezTo>
                    <a:pt x="96" y="123"/>
                    <a:pt x="123" y="95"/>
                    <a:pt x="123" y="61"/>
                  </a:cubicBezTo>
                  <a:cubicBezTo>
                    <a:pt x="123" y="27"/>
                    <a:pt x="96" y="0"/>
                    <a:pt x="62" y="0"/>
                  </a:cubicBezTo>
                  <a:cubicBezTo>
                    <a:pt x="28" y="0"/>
                    <a:pt x="0" y="27"/>
                    <a:pt x="0" y="61"/>
                  </a:cubicBezTo>
                  <a:cubicBezTo>
                    <a:pt x="0" y="95"/>
                    <a:pt x="28" y="123"/>
                    <a:pt x="62" y="123"/>
                  </a:cubicBezTo>
                  <a:close/>
                  <a:moveTo>
                    <a:pt x="62" y="20"/>
                  </a:moveTo>
                  <a:cubicBezTo>
                    <a:pt x="85" y="20"/>
                    <a:pt x="103" y="38"/>
                    <a:pt x="103" y="61"/>
                  </a:cubicBezTo>
                  <a:cubicBezTo>
                    <a:pt x="103" y="84"/>
                    <a:pt x="85" y="103"/>
                    <a:pt x="62" y="103"/>
                  </a:cubicBezTo>
                  <a:cubicBezTo>
                    <a:pt x="39" y="103"/>
                    <a:pt x="20" y="84"/>
                    <a:pt x="20" y="61"/>
                  </a:cubicBezTo>
                  <a:cubicBezTo>
                    <a:pt x="20" y="38"/>
                    <a:pt x="39" y="20"/>
                    <a:pt x="62" y="20"/>
                  </a:cubicBezTo>
                  <a:close/>
                </a:path>
              </a:pathLst>
            </a:custGeom>
            <a:grpFill/>
            <a:ln>
              <a:solidFill>
                <a:schemeClr val="bg2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0" name="Graphic 48" descr="List">
            <a:extLst>
              <a:ext uri="{FF2B5EF4-FFF2-40B4-BE49-F238E27FC236}">
                <a16:creationId xmlns:a16="http://schemas.microsoft.com/office/drawing/2014/main" id="{C7363CA6-EB15-40A7-B7C1-A010FAD407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32561" y="4862123"/>
            <a:ext cx="390053" cy="39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07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29059"/>
            <a:ext cx="2743200" cy="365125"/>
          </a:xfrm>
        </p:spPr>
        <p:txBody>
          <a:bodyPr/>
          <a:lstStyle/>
          <a:p>
            <a:r>
              <a:rPr lang="it-IT" dirty="0"/>
              <a:t>5</a:t>
            </a:r>
          </a:p>
        </p:txBody>
      </p:sp>
      <p:pic>
        <p:nvPicPr>
          <p:cNvPr id="35" name="Picture 2" descr="BANDIERA EUROPE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055" y="6445361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Immagine 35"/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775177" y="6451161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547617" y="-68226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PRINCIPALI NOVITÀ DEL V AVVISO PUBBLICO (2/5)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683460" y="509290"/>
            <a:ext cx="9965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Modalità di finanziamento: la composizione dell’agevolazione</a:t>
            </a:r>
            <a:endParaRPr lang="it-IT" sz="24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775177" y="1096755"/>
            <a:ext cx="970314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17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7ACD16BD-C245-49C8-9504-401C696279C4}"/>
              </a:ext>
            </a:extLst>
          </p:cNvPr>
          <p:cNvSpPr txBox="1"/>
          <p:nvPr/>
        </p:nvSpPr>
        <p:spPr>
          <a:xfrm>
            <a:off x="718130" y="1132089"/>
            <a:ext cx="99307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Sono state previste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tre modalità di richiesta di contributo,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secondo i limiti e le condizioni stabilite dall’art. 3 del D.M. 0673777 del 22 dicembre 2021 e dall’art. 3 del Decreto FRI</a:t>
            </a:r>
          </a:p>
        </p:txBody>
      </p:sp>
      <p:sp>
        <p:nvSpPr>
          <p:cNvPr id="63" name="Rectangle 46">
            <a:extLst>
              <a:ext uri="{FF2B5EF4-FFF2-40B4-BE49-F238E27FC236}">
                <a16:creationId xmlns:a16="http://schemas.microsoft.com/office/drawing/2014/main" id="{1F45EDCC-C8DD-4283-9B47-CCB06F37035C}"/>
              </a:ext>
            </a:extLst>
          </p:cNvPr>
          <p:cNvSpPr/>
          <p:nvPr/>
        </p:nvSpPr>
        <p:spPr>
          <a:xfrm>
            <a:off x="566620" y="3155490"/>
            <a:ext cx="9696496" cy="10326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4" name="Rectangle 42">
            <a:extLst>
              <a:ext uri="{FF2B5EF4-FFF2-40B4-BE49-F238E27FC236}">
                <a16:creationId xmlns:a16="http://schemas.microsoft.com/office/drawing/2014/main" id="{DE6E4427-4253-4B22-AF69-5758A8BD664B}"/>
              </a:ext>
            </a:extLst>
          </p:cNvPr>
          <p:cNvSpPr/>
          <p:nvPr/>
        </p:nvSpPr>
        <p:spPr>
          <a:xfrm>
            <a:off x="566621" y="2593082"/>
            <a:ext cx="9696495" cy="8691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5" name="Rectangle 2">
            <a:extLst>
              <a:ext uri="{FF2B5EF4-FFF2-40B4-BE49-F238E27FC236}">
                <a16:creationId xmlns:a16="http://schemas.microsoft.com/office/drawing/2014/main" id="{8D3FAAD6-0BBE-4048-8D16-AD235C0CBA8C}"/>
              </a:ext>
            </a:extLst>
          </p:cNvPr>
          <p:cNvSpPr/>
          <p:nvPr/>
        </p:nvSpPr>
        <p:spPr>
          <a:xfrm>
            <a:off x="566622" y="1983968"/>
            <a:ext cx="9696494" cy="6227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Rectangle 1">
            <a:extLst>
              <a:ext uri="{FF2B5EF4-FFF2-40B4-BE49-F238E27FC236}">
                <a16:creationId xmlns:a16="http://schemas.microsoft.com/office/drawing/2014/main" id="{B1103DDB-B0F1-47F9-8D87-0EA9E4F3CB93}"/>
              </a:ext>
            </a:extLst>
          </p:cNvPr>
          <p:cNvSpPr/>
          <p:nvPr/>
        </p:nvSpPr>
        <p:spPr>
          <a:xfrm>
            <a:off x="580382" y="1955789"/>
            <a:ext cx="112508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A</a:t>
            </a:r>
            <a:r>
              <a:rPr kumimoji="0" lang="it-IT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gevolazione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 costituita dal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solo contributo in conto capitale, </a:t>
            </a: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a valere sulle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risorse del PNC </a:t>
            </a: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di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kumimoji="0" lang="it-IT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cui al D.L. n. 59/2021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Agevolazione costituita dal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solo Finanziamento agevolato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, a valere sulle disponibilità del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FRI</a:t>
            </a:r>
          </a:p>
          <a:p>
            <a:pPr marL="285750" indent="-285750">
              <a:spcAft>
                <a:spcPts val="1800"/>
              </a:spcAft>
              <a:buFont typeface="Wingdings" panose="05000000000000000000" pitchFamily="2" charset="2"/>
              <a:buChar char="q"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Agevolazione costituita dalla combinazione di una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quota di contributo in conto capitale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e </a:t>
            </a:r>
          </a:p>
          <a:p>
            <a:pPr>
              <a:spcAft>
                <a:spcPts val="1800"/>
              </a:spcAft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una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di finanziamento agevolato</a:t>
            </a:r>
          </a:p>
        </p:txBody>
      </p:sp>
      <p:sp>
        <p:nvSpPr>
          <p:cNvPr id="17" name="Rettangolo 84">
            <a:extLst>
              <a:ext uri="{FF2B5EF4-FFF2-40B4-BE49-F238E27FC236}">
                <a16:creationId xmlns:a16="http://schemas.microsoft.com/office/drawing/2014/main" id="{87605463-46BE-4677-821A-88A1C6EEB3DF}"/>
              </a:ext>
            </a:extLst>
          </p:cNvPr>
          <p:cNvSpPr/>
          <p:nvPr/>
        </p:nvSpPr>
        <p:spPr>
          <a:xfrm>
            <a:off x="2089921" y="4422573"/>
            <a:ext cx="8746917" cy="2013251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1" u="none" strike="noStrike" kern="1200" cap="none" spc="0" normalizeH="0" baseline="0" noProof="0" dirty="0">
              <a:ln>
                <a:noFill/>
              </a:ln>
              <a:solidFill>
                <a:srgbClr val="A3202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8" name="Arrow: Bent-Up 4">
            <a:extLst>
              <a:ext uri="{FF2B5EF4-FFF2-40B4-BE49-F238E27FC236}">
                <a16:creationId xmlns:a16="http://schemas.microsoft.com/office/drawing/2014/main" id="{49881618-8BAE-4095-9F2C-884F7673B409}"/>
              </a:ext>
            </a:extLst>
          </p:cNvPr>
          <p:cNvSpPr/>
          <p:nvPr/>
        </p:nvSpPr>
        <p:spPr>
          <a:xfrm rot="5400000">
            <a:off x="762413" y="4326441"/>
            <a:ext cx="1465844" cy="1189169"/>
          </a:xfrm>
          <a:prstGeom prst="bent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it-IT" sz="1600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0EEF7D63-2336-4890-BCF1-311A8D13DB90}"/>
              </a:ext>
            </a:extLst>
          </p:cNvPr>
          <p:cNvSpPr txBox="1"/>
          <p:nvPr/>
        </p:nvSpPr>
        <p:spPr>
          <a:xfrm>
            <a:off x="2153900" y="4561680"/>
            <a:ext cx="861895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  <a:defRPr/>
            </a:pP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I Soggetti beneficiari che richiedono il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Finanziamento agevolato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devono ottenere un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Finanziamento bancario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pari al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50%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 dell’ammontare complessivo del Finanziamento che costituisce la parte del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cofinanziamento privato.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Le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Regioni e le Province autonome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possono disporre il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cofinanziamento </a:t>
            </a:r>
            <a:r>
              <a:rPr lang="it-IT" sz="1700" dirty="0">
                <a:solidFill>
                  <a:srgbClr val="000000"/>
                </a:solidFill>
                <a:latin typeface="Century Gothic" panose="020B0502020202020204" pitchFamily="34" charset="0"/>
              </a:rPr>
              <a:t>di specifiche iniziative dei Contratti di filiera nella forma di </a:t>
            </a:r>
            <a:r>
              <a:rPr lang="it-IT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Contributo in conto capitale </a:t>
            </a:r>
          </a:p>
          <a:p>
            <a:pPr algn="just">
              <a:spcAft>
                <a:spcPts val="1800"/>
              </a:spcAft>
              <a:defRPr/>
            </a:pPr>
            <a:endParaRPr lang="it-IT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2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547617" y="-68226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PRINCIPALI NOVITÀ DEL V AVVISO PUBBLICO (3/5)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683460" y="509290"/>
            <a:ext cx="9965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Percentuale massima di contributo in conto capitale</a:t>
            </a:r>
            <a:endParaRPr lang="it-IT" sz="24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775177" y="1096755"/>
            <a:ext cx="970314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17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7ACD16BD-C245-49C8-9504-401C696279C4}"/>
              </a:ext>
            </a:extLst>
          </p:cNvPr>
          <p:cNvSpPr txBox="1"/>
          <p:nvPr/>
        </p:nvSpPr>
        <p:spPr>
          <a:xfrm>
            <a:off x="589355" y="995925"/>
            <a:ext cx="9739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</a:rPr>
              <a:t>Sono state massimizzate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</a:rPr>
              <a:t>le percentuali di contributo in conto capitale </a:t>
            </a: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</a:rPr>
              <a:t>(nel rispetto delle intensità di aiuto) </a:t>
            </a:r>
          </a:p>
        </p:txBody>
      </p:sp>
      <p:pic>
        <p:nvPicPr>
          <p:cNvPr id="22" name="Picture 2" descr="BANDIERA EUROPEA">
            <a:extLst>
              <a:ext uri="{FF2B5EF4-FFF2-40B4-BE49-F238E27FC236}">
                <a16:creationId xmlns:a16="http://schemas.microsoft.com/office/drawing/2014/main" id="{F901D0F7-8C0F-48E7-BD4E-F7787F9BF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11" y="6519600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743454F4-9C7F-4D35-8DFE-D51F02A514F1}"/>
              </a:ext>
            </a:extLst>
          </p:cNvPr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50395" y="6517474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C2F3C6A2-F5E5-4047-AA12-93131720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9969" y="6445848"/>
            <a:ext cx="798239" cy="365125"/>
          </a:xfrm>
        </p:spPr>
        <p:txBody>
          <a:bodyPr/>
          <a:lstStyle/>
          <a:p>
            <a:r>
              <a:rPr lang="it-IT" dirty="0"/>
              <a:t>6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175B365-CCAB-4F60-B7D1-2B674A4E9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34243"/>
              </p:ext>
            </p:extLst>
          </p:nvPr>
        </p:nvGraphicFramePr>
        <p:xfrm>
          <a:off x="1019362" y="1768056"/>
          <a:ext cx="8329911" cy="4467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5803">
                  <a:extLst>
                    <a:ext uri="{9D8B030D-6E8A-4147-A177-3AD203B41FA5}">
                      <a16:colId xmlns:a16="http://schemas.microsoft.com/office/drawing/2014/main" val="2088435196"/>
                    </a:ext>
                  </a:extLst>
                </a:gridCol>
                <a:gridCol w="2376045">
                  <a:extLst>
                    <a:ext uri="{9D8B030D-6E8A-4147-A177-3AD203B41FA5}">
                      <a16:colId xmlns:a16="http://schemas.microsoft.com/office/drawing/2014/main" val="1416516021"/>
                    </a:ext>
                  </a:extLst>
                </a:gridCol>
                <a:gridCol w="2181644">
                  <a:extLst>
                    <a:ext uri="{9D8B030D-6E8A-4147-A177-3AD203B41FA5}">
                      <a16:colId xmlns:a16="http://schemas.microsoft.com/office/drawing/2014/main" val="1086534347"/>
                    </a:ext>
                  </a:extLst>
                </a:gridCol>
                <a:gridCol w="1282542">
                  <a:extLst>
                    <a:ext uri="{9D8B030D-6E8A-4147-A177-3AD203B41FA5}">
                      <a16:colId xmlns:a16="http://schemas.microsoft.com/office/drawing/2014/main" val="3800868245"/>
                    </a:ext>
                  </a:extLst>
                </a:gridCol>
                <a:gridCol w="1123877">
                  <a:extLst>
                    <a:ext uri="{9D8B030D-6E8A-4147-A177-3AD203B41FA5}">
                      <a16:colId xmlns:a16="http://schemas.microsoft.com/office/drawing/2014/main" val="2732170793"/>
                    </a:ext>
                  </a:extLst>
                </a:gridCol>
              </a:tblGrid>
              <a:tr h="705558">
                <a:tc gridSpan="3">
                  <a:txBody>
                    <a:bodyPr/>
                    <a:lstStyle/>
                    <a:p>
                      <a:pPr marL="534670" algn="ctr"/>
                      <a:r>
                        <a:rPr lang="en-US" sz="1200" dirty="0">
                          <a:effectLst/>
                        </a:rPr>
                        <a:t>CATEGORIE DI INVESTIMENTI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Conto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Capitale</a:t>
                      </a:r>
                      <a:endParaRPr lang="it-IT" sz="1200" dirty="0">
                        <a:effectLst/>
                      </a:endParaRPr>
                    </a:p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IV </a:t>
                      </a:r>
                      <a:r>
                        <a:rPr lang="en-US" sz="1200" dirty="0" err="1">
                          <a:effectLst/>
                        </a:rPr>
                        <a:t>Avviso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Conto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Capitale</a:t>
                      </a:r>
                      <a:endParaRPr lang="it-IT" sz="1200" dirty="0">
                        <a:effectLst/>
                      </a:endParaRPr>
                    </a:p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 </a:t>
                      </a:r>
                      <a:r>
                        <a:rPr lang="en-US" sz="1200" dirty="0" err="1">
                          <a:effectLst/>
                        </a:rPr>
                        <a:t>Avviso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6141785"/>
                  </a:ext>
                </a:extLst>
              </a:tr>
              <a:tr h="209985">
                <a:tc gridSpan="5">
                  <a:txBody>
                    <a:bodyPr/>
                    <a:lstStyle/>
                    <a:p>
                      <a:pPr marL="45085" algn="ctr">
                        <a:lnSpc>
                          <a:spcPts val="97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Tabella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1A</a:t>
                      </a:r>
                      <a:r>
                        <a:rPr lang="it-IT" sz="1200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dell’Allegato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–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Investimenti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nella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produzione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agricola</a:t>
                      </a:r>
                      <a:r>
                        <a:rPr lang="it-IT" sz="1200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primaria</a:t>
                      </a:r>
                      <a:endParaRPr lang="it-IT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494880"/>
                  </a:ext>
                </a:extLst>
              </a:tr>
              <a:tr h="203102">
                <a:tc rowSpan="4">
                  <a:txBody>
                    <a:bodyPr/>
                    <a:lstStyle/>
                    <a:p>
                      <a:pPr marL="45085" marR="17145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Regioni meno sviluppate e in transizione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Da 100.000</a:t>
                      </a:r>
                      <a:r>
                        <a:rPr lang="it-IT" sz="1200" spc="-20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a</a:t>
                      </a:r>
                      <a:r>
                        <a:rPr lang="it-IT" sz="1200" spc="5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5milioni di euro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75943851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20%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6620531"/>
                  </a:ext>
                </a:extLst>
              </a:tr>
              <a:tr h="20310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Maggiore di</a:t>
                      </a:r>
                      <a:r>
                        <a:rPr lang="it-IT" sz="1200" spc="-1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5</a:t>
                      </a:r>
                      <a:r>
                        <a:rPr lang="it-IT" sz="1200" spc="-20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milioni di</a:t>
                      </a:r>
                      <a:r>
                        <a:rPr lang="it-IT" sz="1200" spc="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6370928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</a:rPr>
                        <a:t>GRANDI 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15%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35%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78251031"/>
                  </a:ext>
                </a:extLst>
              </a:tr>
              <a:tr h="203102">
                <a:tc rowSpan="4">
                  <a:txBody>
                    <a:bodyPr/>
                    <a:lstStyle/>
                    <a:p>
                      <a:pPr marL="45085" marR="16256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Altre</a:t>
                      </a:r>
                      <a:r>
                        <a:rPr lang="it-IT" sz="1200" spc="-1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regioni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Da 100.000</a:t>
                      </a:r>
                      <a:r>
                        <a:rPr lang="it-IT" sz="1200" spc="-20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a</a:t>
                      </a:r>
                      <a:r>
                        <a:rPr lang="it-IT" sz="1200" spc="5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5milioni di euro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0560008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15%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>
                          <a:effectLst/>
                        </a:rPr>
                        <a:t>30%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5343938"/>
                  </a:ext>
                </a:extLst>
              </a:tr>
              <a:tr h="20310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Maggiore di</a:t>
                      </a:r>
                      <a:r>
                        <a:rPr lang="it-IT" sz="1200" spc="-1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5</a:t>
                      </a:r>
                      <a:r>
                        <a:rPr lang="it-IT" sz="1200" spc="-20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milioni di</a:t>
                      </a:r>
                      <a:r>
                        <a:rPr lang="it-IT" sz="1200" spc="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6556448"/>
                  </a:ext>
                </a:extLst>
              </a:tr>
              <a:tr h="2440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</a:rPr>
                        <a:t>GRANDI</a:t>
                      </a:r>
                      <a:r>
                        <a:rPr lang="en-US" sz="1200" spc="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marR="283845" algn="ctr">
                        <a:lnSpc>
                          <a:spcPts val="97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15%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marR="283845" algn="ctr">
                        <a:lnSpc>
                          <a:spcPts val="97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30%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5168782"/>
                  </a:ext>
                </a:extLst>
              </a:tr>
              <a:tr h="209985">
                <a:tc gridSpan="5">
                  <a:txBody>
                    <a:bodyPr/>
                    <a:lstStyle/>
                    <a:p>
                      <a:pPr marL="45085" algn="ctr" defTabSz="914400" rtl="0" eaLnBrk="1" latinLnBrk="0" hangingPunct="1">
                        <a:lnSpc>
                          <a:spcPts val="97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Tabella 2A dell’Allegato A – Trasformazione e commercializzazione di prodotti agricoli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890904"/>
                  </a:ext>
                </a:extLst>
              </a:tr>
              <a:tr h="203102">
                <a:tc rowSpan="4">
                  <a:txBody>
                    <a:bodyPr/>
                    <a:lstStyle/>
                    <a:p>
                      <a:pPr marL="45085" marR="171450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Regioni meno sviluppate e in transizione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Da</a:t>
                      </a:r>
                      <a:r>
                        <a:rPr lang="it-IT" sz="1200" spc="-2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400.000</a:t>
                      </a:r>
                      <a:r>
                        <a:rPr lang="it-IT" sz="1200" spc="-195">
                          <a:effectLst/>
                        </a:rPr>
                        <a:t>    </a:t>
                      </a:r>
                      <a:r>
                        <a:rPr lang="it-IT" sz="1200">
                          <a:effectLst/>
                        </a:rPr>
                        <a:t>a euro</a:t>
                      </a:r>
                      <a:r>
                        <a:rPr lang="it-IT" sz="1200" spc="-5">
                          <a:effectLst/>
                        </a:rPr>
                        <a:t> a </a:t>
                      </a:r>
                      <a:r>
                        <a:rPr lang="it-IT" sz="1200">
                          <a:effectLst/>
                        </a:rPr>
                        <a:t>5milioni di 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3960894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15%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5783898"/>
                  </a:ext>
                </a:extLst>
              </a:tr>
              <a:tr h="20310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Maggiore di</a:t>
                      </a:r>
                      <a:r>
                        <a:rPr lang="it-IT" sz="1200" spc="-15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5</a:t>
                      </a:r>
                      <a:r>
                        <a:rPr lang="it-IT" sz="1200" spc="-20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milioni di</a:t>
                      </a:r>
                      <a:r>
                        <a:rPr lang="it-IT" sz="1200" spc="5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euro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9443970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15%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424135"/>
                  </a:ext>
                </a:extLst>
              </a:tr>
              <a:tr h="203102">
                <a:tc rowSpan="4">
                  <a:txBody>
                    <a:bodyPr/>
                    <a:lstStyle/>
                    <a:p>
                      <a:pPr marL="45085" marR="16256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Altre</a:t>
                      </a:r>
                      <a:r>
                        <a:rPr lang="it-IT" sz="1200" spc="-1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regioni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Da</a:t>
                      </a:r>
                      <a:r>
                        <a:rPr lang="it-IT" sz="1200" spc="-2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400.000</a:t>
                      </a:r>
                      <a:r>
                        <a:rPr lang="it-IT" sz="1200" spc="-195">
                          <a:effectLst/>
                        </a:rPr>
                        <a:t>    </a:t>
                      </a:r>
                      <a:r>
                        <a:rPr lang="it-IT" sz="1200">
                          <a:effectLst/>
                        </a:rPr>
                        <a:t>a euro</a:t>
                      </a:r>
                      <a:r>
                        <a:rPr lang="it-IT" sz="1200" spc="-5">
                          <a:effectLst/>
                        </a:rPr>
                        <a:t> a </a:t>
                      </a:r>
                      <a:r>
                        <a:rPr lang="it-IT" sz="1200">
                          <a:effectLst/>
                        </a:rPr>
                        <a:t>5milioni di 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5511768"/>
                  </a:ext>
                </a:extLst>
              </a:tr>
              <a:tr h="20998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 dirty="0">
                          <a:effectLst/>
                        </a:rPr>
                        <a:t>10%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950"/>
                        </a:lnSpc>
                      </a:pPr>
                      <a:r>
                        <a:rPr lang="en-US" sz="1200">
                          <a:effectLst/>
                        </a:rPr>
                        <a:t>30%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88658238"/>
                  </a:ext>
                </a:extLst>
              </a:tr>
              <a:tr h="20310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Maggiore di</a:t>
                      </a:r>
                      <a:r>
                        <a:rPr lang="it-IT" sz="1200" spc="-1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5</a:t>
                      </a:r>
                      <a:r>
                        <a:rPr lang="it-IT" sz="1200" spc="-20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milioni di</a:t>
                      </a:r>
                      <a:r>
                        <a:rPr lang="it-IT" sz="1200" spc="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35560">
                        <a:spcBef>
                          <a:spcPts val="5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algn="ctr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4682817"/>
                  </a:ext>
                </a:extLst>
              </a:tr>
              <a:tr h="2128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</a:rPr>
                        <a:t>GRANDI</a:t>
                      </a:r>
                      <a:r>
                        <a:rPr lang="en-US" sz="1200" spc="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marR="283845" algn="ctr">
                        <a:lnSpc>
                          <a:spcPts val="97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10%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815" marR="283845" algn="ctr">
                        <a:lnSpc>
                          <a:spcPts val="97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30%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10610167"/>
                  </a:ext>
                </a:extLst>
              </a:tr>
            </a:tbl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98818946-E30E-4D31-B0D7-1AD8B82849D0}"/>
              </a:ext>
            </a:extLst>
          </p:cNvPr>
          <p:cNvSpPr/>
          <p:nvPr/>
        </p:nvSpPr>
        <p:spPr>
          <a:xfrm>
            <a:off x="8350898" y="1642256"/>
            <a:ext cx="998375" cy="470645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Picture 2" descr="Icon New #26644 - Free Icons Library">
            <a:extLst>
              <a:ext uri="{FF2B5EF4-FFF2-40B4-BE49-F238E27FC236}">
                <a16:creationId xmlns:a16="http://schemas.microsoft.com/office/drawing/2014/main" id="{D7C7BC5E-71A4-4537-B1BE-C61F0F418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562">
            <a:off x="7964041" y="1468533"/>
            <a:ext cx="773712" cy="40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998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547617" y="-68226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PRINCIPALI NOVITÀ DEL V AVVISO PUBBLICO (4/5)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683460" y="509290"/>
            <a:ext cx="9965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Percentuale massima di contributo in conto capitale</a:t>
            </a:r>
            <a:endParaRPr lang="it-IT" sz="24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775177" y="1096755"/>
            <a:ext cx="970314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17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7ACD16BD-C245-49C8-9504-401C696279C4}"/>
              </a:ext>
            </a:extLst>
          </p:cNvPr>
          <p:cNvSpPr txBox="1"/>
          <p:nvPr/>
        </p:nvSpPr>
        <p:spPr>
          <a:xfrm>
            <a:off x="589355" y="995925"/>
            <a:ext cx="9739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</a:rPr>
              <a:t>Sono state massimizzate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</a:rPr>
              <a:t>le percentuali di contributo in conto capitale </a:t>
            </a:r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</a:rPr>
              <a:t>(nel rispetto delle intensità di aiuto) </a:t>
            </a:r>
          </a:p>
        </p:txBody>
      </p:sp>
      <p:pic>
        <p:nvPicPr>
          <p:cNvPr id="22" name="Picture 2" descr="BANDIERA EUROPEA">
            <a:extLst>
              <a:ext uri="{FF2B5EF4-FFF2-40B4-BE49-F238E27FC236}">
                <a16:creationId xmlns:a16="http://schemas.microsoft.com/office/drawing/2014/main" id="{F901D0F7-8C0F-48E7-BD4E-F7787F9BF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11" y="6519600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743454F4-9C7F-4D35-8DFE-D51F02A514F1}"/>
              </a:ext>
            </a:extLst>
          </p:cNvPr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50395" y="6517474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C2F3C6A2-F5E5-4047-AA12-93131720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9969" y="6445848"/>
            <a:ext cx="798239" cy="365125"/>
          </a:xfrm>
        </p:spPr>
        <p:txBody>
          <a:bodyPr/>
          <a:lstStyle/>
          <a:p>
            <a:r>
              <a:rPr lang="it-IT" dirty="0"/>
              <a:t>6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175B365-CCAB-4F60-B7D1-2B674A4E9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608670"/>
              </p:ext>
            </p:extLst>
          </p:nvPr>
        </p:nvGraphicFramePr>
        <p:xfrm>
          <a:off x="1040556" y="1677769"/>
          <a:ext cx="8837184" cy="4665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4052">
                  <a:extLst>
                    <a:ext uri="{9D8B030D-6E8A-4147-A177-3AD203B41FA5}">
                      <a16:colId xmlns:a16="http://schemas.microsoft.com/office/drawing/2014/main" val="2088435196"/>
                    </a:ext>
                  </a:extLst>
                </a:gridCol>
                <a:gridCol w="2623040">
                  <a:extLst>
                    <a:ext uri="{9D8B030D-6E8A-4147-A177-3AD203B41FA5}">
                      <a16:colId xmlns:a16="http://schemas.microsoft.com/office/drawing/2014/main" val="1416516021"/>
                    </a:ext>
                  </a:extLst>
                </a:gridCol>
                <a:gridCol w="1419935">
                  <a:extLst>
                    <a:ext uri="{9D8B030D-6E8A-4147-A177-3AD203B41FA5}">
                      <a16:colId xmlns:a16="http://schemas.microsoft.com/office/drawing/2014/main" val="4014901910"/>
                    </a:ext>
                  </a:extLst>
                </a:gridCol>
                <a:gridCol w="1431574">
                  <a:extLst>
                    <a:ext uri="{9D8B030D-6E8A-4147-A177-3AD203B41FA5}">
                      <a16:colId xmlns:a16="http://schemas.microsoft.com/office/drawing/2014/main" val="1161275114"/>
                    </a:ext>
                  </a:extLst>
                </a:gridCol>
                <a:gridCol w="1288583">
                  <a:extLst>
                    <a:ext uri="{9D8B030D-6E8A-4147-A177-3AD203B41FA5}">
                      <a16:colId xmlns:a16="http://schemas.microsoft.com/office/drawing/2014/main" val="2367902312"/>
                    </a:ext>
                  </a:extLst>
                </a:gridCol>
              </a:tblGrid>
              <a:tr h="648042">
                <a:tc gridSpan="3">
                  <a:txBody>
                    <a:bodyPr/>
                    <a:lstStyle/>
                    <a:p>
                      <a:pPr marL="534670" algn="ctr"/>
                      <a:r>
                        <a:rPr lang="en-US" sz="1200" dirty="0">
                          <a:effectLst/>
                        </a:rPr>
                        <a:t>CATEGORIE DI INVESTIMENTI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</a:rPr>
                        <a:t>Conto</a:t>
                      </a:r>
                      <a:r>
                        <a:rPr lang="en-US" sz="800" dirty="0">
                          <a:effectLst/>
                        </a:rPr>
                        <a:t> </a:t>
                      </a:r>
                      <a:r>
                        <a:rPr lang="en-US" sz="800" dirty="0" err="1">
                          <a:effectLst/>
                        </a:rPr>
                        <a:t>Capitale</a:t>
                      </a:r>
                      <a:endParaRPr lang="it-IT" sz="800" dirty="0">
                        <a:effectLst/>
                      </a:endParaRPr>
                    </a:p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IV </a:t>
                      </a:r>
                      <a:r>
                        <a:rPr lang="en-US" sz="800" dirty="0" err="1">
                          <a:effectLst/>
                        </a:rPr>
                        <a:t>Avviso</a:t>
                      </a:r>
                      <a:endParaRPr lang="it-IT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Conto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Capitale</a:t>
                      </a:r>
                      <a:endParaRPr lang="it-IT" sz="1200" dirty="0">
                        <a:effectLst/>
                      </a:endParaRPr>
                    </a:p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IV </a:t>
                      </a:r>
                      <a:r>
                        <a:rPr lang="en-US" sz="1200" dirty="0" err="1">
                          <a:effectLst/>
                        </a:rPr>
                        <a:t>Avviso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Conto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Capitale</a:t>
                      </a:r>
                      <a:endParaRPr lang="it-IT" sz="1200" dirty="0">
                        <a:effectLst/>
                      </a:endParaRPr>
                    </a:p>
                    <a:p>
                      <a:pPr marL="205105" marR="194310" indent="2159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 </a:t>
                      </a:r>
                      <a:r>
                        <a:rPr lang="en-US" sz="1200" dirty="0" err="1">
                          <a:effectLst/>
                        </a:rPr>
                        <a:t>Avviso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6141785"/>
                  </a:ext>
                </a:extLst>
              </a:tr>
              <a:tr h="198257">
                <a:tc gridSpan="5">
                  <a:txBody>
                    <a:bodyPr/>
                    <a:lstStyle/>
                    <a:p>
                      <a:pPr marL="45085" algn="ctr">
                        <a:lnSpc>
                          <a:spcPts val="97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Tabella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3A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dell’Allegato</a:t>
                      </a:r>
                      <a:r>
                        <a:rPr lang="it-IT" sz="1200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–</a:t>
                      </a:r>
                      <a:r>
                        <a:rPr lang="it-IT" sz="1200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Partecipazione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dei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produttori</a:t>
                      </a:r>
                      <a:r>
                        <a:rPr lang="it-IT" sz="1200" spc="-2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ai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regimi</a:t>
                      </a:r>
                      <a:r>
                        <a:rPr lang="it-IT" sz="1200" spc="-1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</a:t>
                      </a:r>
                      <a:r>
                        <a:rPr lang="it-IT" sz="1200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qualità</a:t>
                      </a:r>
                      <a:r>
                        <a:rPr lang="it-IT" sz="1200" spc="-2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200" spc="-5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misure</a:t>
                      </a:r>
                      <a:r>
                        <a:rPr lang="it-IT" sz="1200" spc="-1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promozionali</a:t>
                      </a:r>
                      <a:endParaRPr lang="it-IT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085" algn="ctr">
                        <a:lnSpc>
                          <a:spcPts val="97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7911204"/>
                  </a:ext>
                </a:extLst>
              </a:tr>
              <a:tr h="186546">
                <a:tc rowSpan="2">
                  <a:txBody>
                    <a:bodyPr/>
                    <a:lstStyle/>
                    <a:p>
                      <a:pPr marL="45085" marR="4064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Regioni meno sviluppate e in transizione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marL="43180">
                        <a:lnSpc>
                          <a:spcPts val="89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 400.000    a euro a 5milioni di 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ts val="89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ts val="89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ts val="89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100%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82258161"/>
                  </a:ext>
                </a:extLst>
              </a:tr>
              <a:tr h="2061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effectLst/>
                        </a:rPr>
                        <a:t>GRANDI 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20%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90%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1699026"/>
                  </a:ext>
                </a:extLst>
              </a:tr>
              <a:tr h="206123">
                <a:tc rowSpan="2">
                  <a:txBody>
                    <a:bodyPr/>
                    <a:lstStyle/>
                    <a:p>
                      <a:pPr marL="45085" marR="121920">
                        <a:spcBef>
                          <a:spcPts val="57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Altre</a:t>
                      </a:r>
                      <a:r>
                        <a:rPr lang="it-IT" sz="1200" spc="-1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regioni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15%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80%</a:t>
                      </a:r>
                      <a:endParaRPr lang="it-IT" sz="120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12740573"/>
                  </a:ext>
                </a:extLst>
              </a:tr>
              <a:tr h="2061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GRANDI 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10%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70%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5259077"/>
                  </a:ext>
                </a:extLst>
              </a:tr>
              <a:tr h="198257">
                <a:tc gridSpan="5">
                  <a:txBody>
                    <a:bodyPr/>
                    <a:lstStyle/>
                    <a:p>
                      <a:pPr marL="45085" algn="ctr" defTabSz="914400" rtl="0" eaLnBrk="1" latinLnBrk="0" hangingPunct="1">
                        <a:lnSpc>
                          <a:spcPts val="97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Tabella 4A dell’Allegato A – Aiuti alla ricerca e allo sviluppo nel settore agricolo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085" algn="ctr">
                        <a:lnSpc>
                          <a:spcPts val="97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21316071"/>
                  </a:ext>
                </a:extLst>
              </a:tr>
              <a:tr h="206123">
                <a:tc rowSpan="2">
                  <a:txBody>
                    <a:bodyPr/>
                    <a:lstStyle/>
                    <a:p>
                      <a:pPr marL="45085" marR="17272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Regioni meno sviluppate e in transizione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marL="45085" marR="40640">
                        <a:spcAft>
                          <a:spcPts val="0"/>
                        </a:spcAft>
                      </a:pPr>
                      <a:r>
                        <a:rPr lang="it-IT" sz="1200" spc="-5" dirty="0">
                          <a:effectLst/>
                        </a:rPr>
                        <a:t>Da 400.000 a euro 7,5 milioni di euro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0640"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18755110"/>
                  </a:ext>
                </a:extLst>
              </a:tr>
              <a:tr h="2061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effectLst/>
                        </a:rPr>
                        <a:t>GRANDI</a:t>
                      </a:r>
                      <a:r>
                        <a:rPr lang="en-US" sz="1200" spc="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IMPRESE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20%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80%</a:t>
                      </a:r>
                      <a:endParaRPr lang="it-IT" sz="12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0021681"/>
                  </a:ext>
                </a:extLst>
              </a:tr>
              <a:tr h="206123">
                <a:tc rowSpan="2">
                  <a:txBody>
                    <a:bodyPr/>
                    <a:lstStyle/>
                    <a:p>
                      <a:pPr marL="45085" marR="172720"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Altre</a:t>
                      </a:r>
                      <a:r>
                        <a:rPr lang="it-IT" sz="1200" spc="-10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regioni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>
                          <a:effectLst/>
                        </a:rPr>
                        <a:t>PMI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35%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90%</a:t>
                      </a:r>
                      <a:endParaRPr lang="it-IT" sz="12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0972167"/>
                  </a:ext>
                </a:extLst>
              </a:tr>
              <a:tr h="33308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GRANDI 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15%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70%</a:t>
                      </a:r>
                      <a:endParaRPr lang="it-IT" sz="12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33063729"/>
                  </a:ext>
                </a:extLst>
              </a:tr>
              <a:tr h="198257">
                <a:tc gridSpan="5">
                  <a:txBody>
                    <a:bodyPr/>
                    <a:lstStyle/>
                    <a:p>
                      <a:pPr marL="45085" algn="ctr" defTabSz="914400" rtl="0" eaLnBrk="1" latinLnBrk="0" hangingPunct="1">
                        <a:lnSpc>
                          <a:spcPts val="97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Tabella 5A dell’Allegato A – Aiuti in esenzione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085" algn="ctr">
                        <a:lnSpc>
                          <a:spcPts val="97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10004901"/>
                  </a:ext>
                </a:extLst>
              </a:tr>
              <a:tr h="206123">
                <a:tc rowSpan="2">
                  <a:txBody>
                    <a:bodyPr/>
                    <a:lstStyle/>
                    <a:p>
                      <a:pPr marL="45085">
                        <a:lnSpc>
                          <a:spcPts val="900"/>
                        </a:lnSpc>
                      </a:pPr>
                      <a:r>
                        <a:rPr lang="it-IT" sz="1200">
                          <a:effectLst/>
                        </a:rPr>
                        <a:t>Articolo 17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40640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it-IT" sz="1200" spc="-5">
                          <a:effectLst/>
                        </a:rPr>
                        <a:t>Da 400.000 a euro 7,5 milioni di 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0640" algn="l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PICCOLE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IMPRESE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2782136"/>
                  </a:ext>
                </a:extLst>
              </a:tr>
              <a:tr h="20612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MEDIE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IMPRESE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10%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10%</a:t>
                      </a:r>
                      <a:endParaRPr lang="it-IT" sz="120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3005500"/>
                  </a:ext>
                </a:extLst>
              </a:tr>
              <a:tr h="363868">
                <a:tc>
                  <a:txBody>
                    <a:bodyPr/>
                    <a:lstStyle/>
                    <a:p>
                      <a:pPr marL="45085">
                        <a:lnSpc>
                          <a:spcPts val="900"/>
                        </a:lnSpc>
                      </a:pPr>
                      <a:r>
                        <a:rPr lang="it-IT" sz="1200" dirty="0">
                          <a:effectLst/>
                        </a:rPr>
                        <a:t>Articolo 19- Regioni meno sviluppate e in transizione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40640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it-IT" sz="1200" spc="-5" dirty="0">
                          <a:effectLst/>
                        </a:rPr>
                        <a:t>Da 400.000 a 2 milioni di euro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40640" algn="l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085" marR="40640"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0597335"/>
                  </a:ext>
                </a:extLst>
              </a:tr>
              <a:tr h="206123">
                <a:tc>
                  <a:txBody>
                    <a:bodyPr/>
                    <a:lstStyle/>
                    <a:p>
                      <a:pPr marL="45085" marR="229870">
                        <a:lnSpc>
                          <a:spcPts val="97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Articolo 19. Altre</a:t>
                      </a:r>
                      <a:r>
                        <a:rPr lang="it-IT" sz="1200" spc="-1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regioni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15%</a:t>
                      </a:r>
                      <a:endParaRPr lang="it-IT" sz="12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40%</a:t>
                      </a:r>
                      <a:endParaRPr lang="it-IT" sz="120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0349084"/>
                  </a:ext>
                </a:extLst>
              </a:tr>
              <a:tr h="452363">
                <a:tc>
                  <a:txBody>
                    <a:bodyPr/>
                    <a:lstStyle/>
                    <a:p>
                      <a:pPr marL="46990" marR="201930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Articolo 41- Regioni meno sviluppate e in transizione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marL="45085" marR="40640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Da 400.000 </a:t>
                      </a:r>
                      <a:r>
                        <a:rPr lang="it-IT" sz="1200" spc="-205">
                          <a:effectLst/>
                        </a:rPr>
                        <a:t> </a:t>
                      </a:r>
                      <a:r>
                        <a:rPr lang="it-IT" sz="1200">
                          <a:effectLst/>
                        </a:rPr>
                        <a:t>a 5milioni di euro</a:t>
                      </a:r>
                      <a:endParaRPr lang="it-IT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marR="40640"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45%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03592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46990" marR="201930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Articolo 14 - Altre</a:t>
                      </a:r>
                      <a:r>
                        <a:rPr lang="it-IT" sz="1200" spc="-1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regioni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40640" algn="l">
                        <a:spcAft>
                          <a:spcPts val="0"/>
                        </a:spcAft>
                      </a:pP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marL="45085" marR="40640" algn="ctr">
                        <a:spcAft>
                          <a:spcPts val="0"/>
                        </a:spcAft>
                      </a:pP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5288991"/>
                  </a:ext>
                </a:extLst>
              </a:tr>
              <a:tr h="206123">
                <a:tc vMerge="1">
                  <a:txBody>
                    <a:bodyPr/>
                    <a:lstStyle/>
                    <a:p>
                      <a:pPr marL="45085">
                        <a:lnSpc>
                          <a:spcPts val="910"/>
                        </a:lnSpc>
                      </a:pPr>
                      <a:r>
                        <a:rPr lang="it-IT" sz="1200" dirty="0">
                          <a:effectLst/>
                        </a:rPr>
                        <a:t>Articolo 14 - Altre</a:t>
                      </a:r>
                      <a:r>
                        <a:rPr lang="it-IT" sz="1200" spc="-10" dirty="0">
                          <a:effectLst/>
                        </a:rPr>
                        <a:t> </a:t>
                      </a:r>
                      <a:r>
                        <a:rPr lang="it-IT" sz="1200" dirty="0">
                          <a:effectLst/>
                        </a:rPr>
                        <a:t>regioni</a:t>
                      </a:r>
                      <a:endParaRPr lang="it-IT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PMI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25%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35%</a:t>
                      </a:r>
                      <a:endParaRPr lang="it-IT" sz="12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5175275"/>
                  </a:ext>
                </a:extLst>
              </a:tr>
            </a:tbl>
          </a:graphicData>
        </a:graphic>
      </p:graphicFrame>
      <p:sp>
        <p:nvSpPr>
          <p:cNvPr id="14" name="Rettangolo 13">
            <a:extLst>
              <a:ext uri="{FF2B5EF4-FFF2-40B4-BE49-F238E27FC236}">
                <a16:creationId xmlns:a16="http://schemas.microsoft.com/office/drawing/2014/main" id="{C1F88549-AB87-435F-8DF4-3AF1721D49A0}"/>
              </a:ext>
            </a:extLst>
          </p:cNvPr>
          <p:cNvSpPr/>
          <p:nvPr/>
        </p:nvSpPr>
        <p:spPr>
          <a:xfrm>
            <a:off x="8724122" y="1576939"/>
            <a:ext cx="998375" cy="470645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Picture 2" descr="Icon New #26644 - Free Icons Library">
            <a:extLst>
              <a:ext uri="{FF2B5EF4-FFF2-40B4-BE49-F238E27FC236}">
                <a16:creationId xmlns:a16="http://schemas.microsoft.com/office/drawing/2014/main" id="{C158D67A-D48C-444B-B6C1-950408987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562">
            <a:off x="8337266" y="1400304"/>
            <a:ext cx="773712" cy="40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11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Icon New #26644 - Free Icons Library">
            <a:extLst>
              <a:ext uri="{FF2B5EF4-FFF2-40B4-BE49-F238E27FC236}">
                <a16:creationId xmlns:a16="http://schemas.microsoft.com/office/drawing/2014/main" id="{91831CF3-09C1-43DF-84FF-5F8E2C71D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562">
            <a:off x="-40029" y="3910426"/>
            <a:ext cx="773712" cy="40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547617" y="-68226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PRINCIPALI NOVITÀ DEL V AVVISO PUBBLICO (5/5)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145ECF-F9D0-436D-9F9C-8B574A65BC04}"/>
              </a:ext>
            </a:extLst>
          </p:cNvPr>
          <p:cNvSpPr txBox="1"/>
          <p:nvPr/>
        </p:nvSpPr>
        <p:spPr>
          <a:xfrm>
            <a:off x="683460" y="509290"/>
            <a:ext cx="9965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71D49"/>
                </a:solidFill>
                <a:sym typeface="Wingdings" panose="05000000000000000000" pitchFamily="2" charset="2"/>
              </a:rPr>
              <a:t> </a:t>
            </a:r>
            <a:r>
              <a:rPr lang="it-IT" sz="24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Soggetti proponenti e Soggetti beneficiari</a:t>
            </a:r>
            <a:endParaRPr lang="it-IT" sz="2400" b="1" dirty="0">
              <a:solidFill>
                <a:srgbClr val="071D49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775177" y="1096755"/>
            <a:ext cx="970314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17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7ACD16BD-C245-49C8-9504-401C696279C4}"/>
              </a:ext>
            </a:extLst>
          </p:cNvPr>
          <p:cNvSpPr txBox="1"/>
          <p:nvPr/>
        </p:nvSpPr>
        <p:spPr>
          <a:xfrm>
            <a:off x="342768" y="1026489"/>
            <a:ext cx="99653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Century Gothic" panose="020B0502020202020204" pitchFamily="34" charset="0"/>
              </a:rPr>
              <a:t> Sono state </a:t>
            </a:r>
            <a:r>
              <a:rPr lang="it-IT" b="1" dirty="0">
                <a:solidFill>
                  <a:srgbClr val="000000"/>
                </a:solidFill>
                <a:latin typeface="Century Gothic" panose="020B0502020202020204" pitchFamily="34" charset="0"/>
              </a:rPr>
              <a:t>ampliate le tipologie dei soggetti proponenti e dei soggetti beneficiari diretti</a:t>
            </a:r>
          </a:p>
        </p:txBody>
      </p:sp>
      <p:sp>
        <p:nvSpPr>
          <p:cNvPr id="10" name="Rectangle: Rounded Corners 47">
            <a:extLst>
              <a:ext uri="{FF2B5EF4-FFF2-40B4-BE49-F238E27FC236}">
                <a16:creationId xmlns:a16="http://schemas.microsoft.com/office/drawing/2014/main" id="{EEE89902-A968-4942-A58E-01B63A3F4690}"/>
              </a:ext>
            </a:extLst>
          </p:cNvPr>
          <p:cNvSpPr/>
          <p:nvPr/>
        </p:nvSpPr>
        <p:spPr>
          <a:xfrm>
            <a:off x="247448" y="1492543"/>
            <a:ext cx="5293544" cy="373711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Soggetti proponenti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D8B8497E-5FBF-4234-AF38-856E484E522C}"/>
              </a:ext>
            </a:extLst>
          </p:cNvPr>
          <p:cNvSpPr/>
          <p:nvPr/>
        </p:nvSpPr>
        <p:spPr>
          <a:xfrm>
            <a:off x="311772" y="2122438"/>
            <a:ext cx="51221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società cooperative agricole e loro consorzi, i consorzi di imprese, le organizzazioni di produttori agricoli e le associazioni di organizzazioni di produttori agricoli riconosciute ai sensi della normativa vigente, che operano nel settore agricolo e agroalimentare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b="1" dirty="0">
                <a:latin typeface="Century Gothic" panose="020B0502020202020204" pitchFamily="34" charset="0"/>
              </a:rPr>
              <a:t>le organizzazioni interprofessionali, riconosciute ai sensi della normativa vigente che operano nel settore agricolo e agroalimentare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b="1" dirty="0">
                <a:latin typeface="Century Gothic" panose="020B0502020202020204" pitchFamily="34" charset="0"/>
              </a:rPr>
              <a:t>gli enti pubblici</a:t>
            </a:r>
            <a:endParaRPr lang="it-IT" sz="1500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società costituite tra soggetti che esercitano l’attività agricola e le imprese commerciali e/o industriali e/o addette alla distribuzione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associazioni temporanee di impresa tra i Soggetti beneficiari già costituite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reti di imprese già costituite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7AB1F876-B910-4C11-BD6A-B2BA46F85AE9}"/>
              </a:ext>
            </a:extLst>
          </p:cNvPr>
          <p:cNvSpPr/>
          <p:nvPr/>
        </p:nvSpPr>
        <p:spPr>
          <a:xfrm>
            <a:off x="342768" y="1973753"/>
            <a:ext cx="5263069" cy="4224716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Picture 2" descr="BANDIERA EUROPEA">
            <a:extLst>
              <a:ext uri="{FF2B5EF4-FFF2-40B4-BE49-F238E27FC236}">
                <a16:creationId xmlns:a16="http://schemas.microsoft.com/office/drawing/2014/main" id="{00B1720B-4701-4A42-B31F-2A056D116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96" y="6519600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F2A93D96-24E8-4B2B-8526-A9B8DBA8CBC0}"/>
              </a:ext>
            </a:extLst>
          </p:cNvPr>
          <p:cNvPicPr/>
          <p:nvPr/>
        </p:nvPicPr>
        <p:blipFill rotWithShape="1">
          <a:blip r:embed="rId4"/>
          <a:srcRect l="31282" t="46227" r="56890" b="36888"/>
          <a:stretch/>
        </p:blipFill>
        <p:spPr bwMode="auto">
          <a:xfrm>
            <a:off x="147380" y="6503620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Content Placeholder 10">
            <a:extLst>
              <a:ext uri="{FF2B5EF4-FFF2-40B4-BE49-F238E27FC236}">
                <a16:creationId xmlns:a16="http://schemas.microsoft.com/office/drawing/2014/main" id="{8CBE519D-D526-4722-AB8F-AAC5FD75F929}"/>
              </a:ext>
            </a:extLst>
          </p:cNvPr>
          <p:cNvSpPr txBox="1">
            <a:spLocks/>
          </p:cNvSpPr>
          <p:nvPr/>
        </p:nvSpPr>
        <p:spPr>
          <a:xfrm>
            <a:off x="5810079" y="1972069"/>
            <a:ext cx="5299200" cy="422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: Rounded Corners 9">
            <a:extLst>
              <a:ext uri="{FF2B5EF4-FFF2-40B4-BE49-F238E27FC236}">
                <a16:creationId xmlns:a16="http://schemas.microsoft.com/office/drawing/2014/main" id="{0FCA30D7-1D48-4D1B-B0BC-B51EB3CD10D7}"/>
              </a:ext>
            </a:extLst>
          </p:cNvPr>
          <p:cNvSpPr/>
          <p:nvPr/>
        </p:nvSpPr>
        <p:spPr>
          <a:xfrm>
            <a:off x="5805417" y="1501534"/>
            <a:ext cx="5293544" cy="373711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>
                <a:solidFill>
                  <a:schemeClr val="bg1"/>
                </a:solidFill>
                <a:latin typeface="+mj-lt"/>
              </a:rPr>
              <a:t>  </a:t>
            </a:r>
            <a:r>
              <a:rPr lang="it-IT" sz="16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Soggetti beneficiari</a:t>
            </a:r>
          </a:p>
        </p:txBody>
      </p:sp>
      <p:pic>
        <p:nvPicPr>
          <p:cNvPr id="23" name="Picture 2" descr="Icon New #26644 - Free Icons Library">
            <a:extLst>
              <a:ext uri="{FF2B5EF4-FFF2-40B4-BE49-F238E27FC236}">
                <a16:creationId xmlns:a16="http://schemas.microsoft.com/office/drawing/2014/main" id="{5B1BB315-F471-4FEA-B953-E720B086B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562">
            <a:off x="5578566" y="5085004"/>
            <a:ext cx="792078" cy="417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560B18C-B64B-4879-BC03-C1E2601C3A0F}"/>
              </a:ext>
            </a:extLst>
          </p:cNvPr>
          <p:cNvSpPr txBox="1"/>
          <p:nvPr/>
        </p:nvSpPr>
        <p:spPr>
          <a:xfrm>
            <a:off x="5903479" y="2105929"/>
            <a:ext cx="4878756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imprese come definite dalla normativa vigente, anche in forma consortile, le società cooperative e loro consorzi, nonché le imprese organizzate in reti di imprese, che operano nel settore agricolo e agroalimentare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organizzazioni di produttori agricoli e le associazioni di organizzazioni di produttori agricoli riconosciute ai sensi della normativa vigente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dirty="0">
                <a:latin typeface="Century Gothic" panose="020B0502020202020204" pitchFamily="34" charset="0"/>
              </a:rPr>
              <a:t>le società costituite tra soggetti che esercitano l’attività agricola e le imprese commerciali e/o industriali e/o addette alla distribuzione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500" b="1" dirty="0">
                <a:latin typeface="Century Gothic" panose="020B0502020202020204" pitchFamily="34" charset="0"/>
              </a:rPr>
              <a:t>gli organismi di ricerca e di diffusione della conoscenza, come definiti dal Regolamento (UE) n. 702/2014, iscritti all’Anagrafe nazionale delle ricerche, istituita presso il Ministero dell’università e della ricerca</a:t>
            </a:r>
          </a:p>
        </p:txBody>
      </p:sp>
      <p:sp>
        <p:nvSpPr>
          <p:cNvPr id="19" name="Segnaposto numero diapositiva 5">
            <a:extLst>
              <a:ext uri="{FF2B5EF4-FFF2-40B4-BE49-F238E27FC236}">
                <a16:creationId xmlns:a16="http://schemas.microsoft.com/office/drawing/2014/main" id="{9FE760D2-A08E-4D11-916F-52EFC0E1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6726" y="6477180"/>
            <a:ext cx="2743200" cy="365125"/>
          </a:xfrm>
        </p:spPr>
        <p:txBody>
          <a:bodyPr/>
          <a:lstStyle/>
          <a:p>
            <a:r>
              <a:rPr lang="it-IT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30736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olo 12">
            <a:extLst>
              <a:ext uri="{FF2B5EF4-FFF2-40B4-BE49-F238E27FC236}">
                <a16:creationId xmlns:a16="http://schemas.microsoft.com/office/drawing/2014/main" id="{3288B883-1356-48CB-9F75-FB5C348AD635}"/>
              </a:ext>
            </a:extLst>
          </p:cNvPr>
          <p:cNvSpPr txBox="1">
            <a:spLocks/>
          </p:cNvSpPr>
          <p:nvPr/>
        </p:nvSpPr>
        <p:spPr>
          <a:xfrm>
            <a:off x="368951" y="0"/>
            <a:ext cx="10515600" cy="914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071D4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ULTERIORI NOVITÀ DEL V AVVISO PUBBLICO</a:t>
            </a:r>
          </a:p>
        </p:txBody>
      </p:sp>
      <p:sp>
        <p:nvSpPr>
          <p:cNvPr id="42" name="Rectangle 10">
            <a:extLst>
              <a:ext uri="{FF2B5EF4-FFF2-40B4-BE49-F238E27FC236}">
                <a16:creationId xmlns:a16="http://schemas.microsoft.com/office/drawing/2014/main" id="{FD7C0A87-48F3-439A-AC38-34F0642DCE44}"/>
              </a:ext>
            </a:extLst>
          </p:cNvPr>
          <p:cNvSpPr/>
          <p:nvPr/>
        </p:nvSpPr>
        <p:spPr>
          <a:xfrm>
            <a:off x="775177" y="1096755"/>
            <a:ext cx="970314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17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Picture 2" descr="BANDIERA EUROPEA">
            <a:extLst>
              <a:ext uri="{FF2B5EF4-FFF2-40B4-BE49-F238E27FC236}">
                <a16:creationId xmlns:a16="http://schemas.microsoft.com/office/drawing/2014/main" id="{00B1720B-4701-4A42-B31F-2A056D116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96" y="6519600"/>
            <a:ext cx="521028" cy="3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F2A93D96-24E8-4B2B-8526-A9B8DBA8CBC0}"/>
              </a:ext>
            </a:extLst>
          </p:cNvPr>
          <p:cNvPicPr/>
          <p:nvPr/>
        </p:nvPicPr>
        <p:blipFill rotWithShape="1">
          <a:blip r:embed="rId3"/>
          <a:srcRect l="31282" t="46227" r="56890" b="36888"/>
          <a:stretch/>
        </p:blipFill>
        <p:spPr bwMode="auto">
          <a:xfrm>
            <a:off x="147380" y="6503620"/>
            <a:ext cx="565816" cy="3386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Segnaposto numero diapositiva 5">
            <a:extLst>
              <a:ext uri="{FF2B5EF4-FFF2-40B4-BE49-F238E27FC236}">
                <a16:creationId xmlns:a16="http://schemas.microsoft.com/office/drawing/2014/main" id="{9FE760D2-A08E-4D11-916F-52EFC0E15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6726" y="6504476"/>
            <a:ext cx="2743200" cy="365125"/>
          </a:xfrm>
        </p:spPr>
        <p:txBody>
          <a:bodyPr/>
          <a:lstStyle/>
          <a:p>
            <a:r>
              <a:rPr lang="it-IT" dirty="0"/>
              <a:t>8</a:t>
            </a:r>
          </a:p>
        </p:txBody>
      </p:sp>
      <p:grpSp>
        <p:nvGrpSpPr>
          <p:cNvPr id="21" name="Group 1">
            <a:extLst>
              <a:ext uri="{FF2B5EF4-FFF2-40B4-BE49-F238E27FC236}">
                <a16:creationId xmlns:a16="http://schemas.microsoft.com/office/drawing/2014/main" id="{A4D12CF7-BC06-4B13-A90F-7A1876F1B0C1}"/>
              </a:ext>
            </a:extLst>
          </p:cNvPr>
          <p:cNvGrpSpPr/>
          <p:nvPr/>
        </p:nvGrpSpPr>
        <p:grpSpPr>
          <a:xfrm>
            <a:off x="555978" y="1344639"/>
            <a:ext cx="2862765" cy="569627"/>
            <a:chOff x="348948" y="2064507"/>
            <a:chExt cx="2862765" cy="569627"/>
          </a:xfrm>
        </p:grpSpPr>
        <p:sp>
          <p:nvSpPr>
            <p:cNvPr id="22" name="Rectangle: Rounded Corners 2">
              <a:extLst>
                <a:ext uri="{FF2B5EF4-FFF2-40B4-BE49-F238E27FC236}">
                  <a16:creationId xmlns:a16="http://schemas.microsoft.com/office/drawing/2014/main" id="{84A447A0-E944-4DD6-9704-E7C2F4952280}"/>
                </a:ext>
              </a:extLst>
            </p:cNvPr>
            <p:cNvSpPr/>
            <p:nvPr/>
          </p:nvSpPr>
          <p:spPr>
            <a:xfrm>
              <a:off x="348948" y="2064507"/>
              <a:ext cx="2862765" cy="569627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it-IT" sz="1600"/>
            </a:p>
          </p:txBody>
        </p:sp>
        <p:sp>
          <p:nvSpPr>
            <p:cNvPr id="24" name="TextBox 4">
              <a:extLst>
                <a:ext uri="{FF2B5EF4-FFF2-40B4-BE49-F238E27FC236}">
                  <a16:creationId xmlns:a16="http://schemas.microsoft.com/office/drawing/2014/main" id="{7DA746FB-CC88-4547-88AA-1FAC7EAB17E9}"/>
                </a:ext>
              </a:extLst>
            </p:cNvPr>
            <p:cNvSpPr txBox="1"/>
            <p:nvPr/>
          </p:nvSpPr>
          <p:spPr>
            <a:xfrm>
              <a:off x="580429" y="2176163"/>
              <a:ext cx="2399801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600"/>
                </a:spcAft>
                <a:buSzPct val="100000"/>
              </a:pPr>
              <a:r>
                <a:rPr lang="it-IT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Soggetto proponente</a:t>
              </a:r>
            </a:p>
          </p:txBody>
        </p: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2C1B9FC-6AA6-4552-ADC5-CCB3C3CD4DED}"/>
              </a:ext>
            </a:extLst>
          </p:cNvPr>
          <p:cNvGrpSpPr/>
          <p:nvPr/>
        </p:nvGrpSpPr>
        <p:grpSpPr>
          <a:xfrm>
            <a:off x="540678" y="2638769"/>
            <a:ext cx="2862765" cy="569627"/>
            <a:chOff x="348948" y="2906568"/>
            <a:chExt cx="2862765" cy="569627"/>
          </a:xfrm>
        </p:grpSpPr>
        <p:sp>
          <p:nvSpPr>
            <p:cNvPr id="26" name="Rectangle: Rounded Corners 45">
              <a:extLst>
                <a:ext uri="{FF2B5EF4-FFF2-40B4-BE49-F238E27FC236}">
                  <a16:creationId xmlns:a16="http://schemas.microsoft.com/office/drawing/2014/main" id="{033AE2AB-E08B-4A9D-BE5E-37E9921A756B}"/>
                </a:ext>
              </a:extLst>
            </p:cNvPr>
            <p:cNvSpPr/>
            <p:nvPr/>
          </p:nvSpPr>
          <p:spPr>
            <a:xfrm>
              <a:off x="348948" y="2906568"/>
              <a:ext cx="2862765" cy="569627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it-IT" sz="1600"/>
            </a:p>
          </p:txBody>
        </p:sp>
        <p:sp>
          <p:nvSpPr>
            <p:cNvPr id="27" name="TextBox 49">
              <a:extLst>
                <a:ext uri="{FF2B5EF4-FFF2-40B4-BE49-F238E27FC236}">
                  <a16:creationId xmlns:a16="http://schemas.microsoft.com/office/drawing/2014/main" id="{09654E92-EB61-4B85-9C25-E8CD8E665D85}"/>
                </a:ext>
              </a:extLst>
            </p:cNvPr>
            <p:cNvSpPr txBox="1"/>
            <p:nvPr/>
          </p:nvSpPr>
          <p:spPr>
            <a:xfrm>
              <a:off x="895494" y="3049006"/>
              <a:ext cx="222610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100000"/>
                </a:lnSpc>
                <a:spcAft>
                  <a:spcPts val="600"/>
                </a:spcAft>
                <a:buSzPct val="100000"/>
                <a:defRPr sz="1600" b="1">
                  <a:solidFill>
                    <a:schemeClr val="bg1"/>
                  </a:solidFill>
                  <a:latin typeface="+mj-lt"/>
                </a:defRPr>
              </a:lvl1pPr>
            </a:lstStyle>
            <a:p>
              <a:r>
                <a:rPr lang="it-IT" dirty="0">
                  <a:latin typeface="Century Gothic" panose="020B0502020202020204" pitchFamily="34" charset="0"/>
                </a:rPr>
                <a:t>Durata Interventi</a:t>
              </a:r>
            </a:p>
          </p:txBody>
        </p:sp>
      </p:grpSp>
      <p:grpSp>
        <p:nvGrpSpPr>
          <p:cNvPr id="28" name="Group 9">
            <a:extLst>
              <a:ext uri="{FF2B5EF4-FFF2-40B4-BE49-F238E27FC236}">
                <a16:creationId xmlns:a16="http://schemas.microsoft.com/office/drawing/2014/main" id="{E0FBD95B-908A-4985-8425-35083F21C578}"/>
              </a:ext>
            </a:extLst>
          </p:cNvPr>
          <p:cNvGrpSpPr/>
          <p:nvPr/>
        </p:nvGrpSpPr>
        <p:grpSpPr>
          <a:xfrm>
            <a:off x="540677" y="3814409"/>
            <a:ext cx="2862766" cy="569627"/>
            <a:chOff x="326295" y="3768300"/>
            <a:chExt cx="2862766" cy="569627"/>
          </a:xfrm>
        </p:grpSpPr>
        <p:sp>
          <p:nvSpPr>
            <p:cNvPr id="29" name="Rectangle: Rounded Corners 46">
              <a:extLst>
                <a:ext uri="{FF2B5EF4-FFF2-40B4-BE49-F238E27FC236}">
                  <a16:creationId xmlns:a16="http://schemas.microsoft.com/office/drawing/2014/main" id="{781C6A4A-D186-419A-9B47-E68796F28BB0}"/>
                </a:ext>
              </a:extLst>
            </p:cNvPr>
            <p:cNvSpPr/>
            <p:nvPr/>
          </p:nvSpPr>
          <p:spPr>
            <a:xfrm>
              <a:off x="326295" y="3768300"/>
              <a:ext cx="2862766" cy="569627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it-IT" sz="1600"/>
            </a:p>
          </p:txBody>
        </p:sp>
        <p:sp>
          <p:nvSpPr>
            <p:cNvPr id="30" name="TextBox 50">
              <a:extLst>
                <a:ext uri="{FF2B5EF4-FFF2-40B4-BE49-F238E27FC236}">
                  <a16:creationId xmlns:a16="http://schemas.microsoft.com/office/drawing/2014/main" id="{711AC5D4-9CF7-42D5-B8EF-4807FA9BF9BA}"/>
                </a:ext>
              </a:extLst>
            </p:cNvPr>
            <p:cNvSpPr txBox="1"/>
            <p:nvPr/>
          </p:nvSpPr>
          <p:spPr>
            <a:xfrm>
              <a:off x="570457" y="3894367"/>
              <a:ext cx="260183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Aft>
                  <a:spcPts val="600"/>
                </a:spcAft>
                <a:buSzPct val="100000"/>
              </a:pPr>
              <a:r>
                <a:rPr lang="it-IT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Domanda di erogazione</a:t>
              </a:r>
            </a:p>
          </p:txBody>
        </p:sp>
      </p:grpSp>
      <p:grpSp>
        <p:nvGrpSpPr>
          <p:cNvPr id="31" name="Group 10">
            <a:extLst>
              <a:ext uri="{FF2B5EF4-FFF2-40B4-BE49-F238E27FC236}">
                <a16:creationId xmlns:a16="http://schemas.microsoft.com/office/drawing/2014/main" id="{6A7B46C5-A897-4C32-A4C5-9920A549D9B8}"/>
              </a:ext>
            </a:extLst>
          </p:cNvPr>
          <p:cNvGrpSpPr/>
          <p:nvPr/>
        </p:nvGrpSpPr>
        <p:grpSpPr>
          <a:xfrm>
            <a:off x="555978" y="4928148"/>
            <a:ext cx="2847465" cy="569627"/>
            <a:chOff x="347836" y="4745605"/>
            <a:chExt cx="2847465" cy="569627"/>
          </a:xfrm>
        </p:grpSpPr>
        <p:sp>
          <p:nvSpPr>
            <p:cNvPr id="32" name="Rectangle: Rounded Corners 47">
              <a:extLst>
                <a:ext uri="{FF2B5EF4-FFF2-40B4-BE49-F238E27FC236}">
                  <a16:creationId xmlns:a16="http://schemas.microsoft.com/office/drawing/2014/main" id="{857D1141-4693-42A1-B0C7-5FAB672559D5}"/>
                </a:ext>
              </a:extLst>
            </p:cNvPr>
            <p:cNvSpPr/>
            <p:nvPr/>
          </p:nvSpPr>
          <p:spPr>
            <a:xfrm>
              <a:off x="347836" y="4745605"/>
              <a:ext cx="2847465" cy="569627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it-IT" sz="1600"/>
            </a:p>
          </p:txBody>
        </p:sp>
        <p:sp>
          <p:nvSpPr>
            <p:cNvPr id="33" name="TextBox 51">
              <a:extLst>
                <a:ext uri="{FF2B5EF4-FFF2-40B4-BE49-F238E27FC236}">
                  <a16:creationId xmlns:a16="http://schemas.microsoft.com/office/drawing/2014/main" id="{FCD0C248-3472-4739-8E15-4FAF5A14E458}"/>
                </a:ext>
              </a:extLst>
            </p:cNvPr>
            <p:cNvSpPr txBox="1"/>
            <p:nvPr/>
          </p:nvSpPr>
          <p:spPr>
            <a:xfrm>
              <a:off x="1036141" y="4872119"/>
              <a:ext cx="146349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00000"/>
                </a:lnSpc>
                <a:spcAft>
                  <a:spcPts val="600"/>
                </a:spcAft>
                <a:buSzPct val="100000"/>
              </a:pPr>
              <a:r>
                <a:rPr lang="it-IT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Monitoraggio</a:t>
              </a:r>
            </a:p>
          </p:txBody>
        </p:sp>
      </p:grpSp>
      <p:grpSp>
        <p:nvGrpSpPr>
          <p:cNvPr id="34" name="Group 11">
            <a:extLst>
              <a:ext uri="{FF2B5EF4-FFF2-40B4-BE49-F238E27FC236}">
                <a16:creationId xmlns:a16="http://schemas.microsoft.com/office/drawing/2014/main" id="{C2C4326D-C9B2-4535-BCB7-A83AFB00C938}"/>
              </a:ext>
            </a:extLst>
          </p:cNvPr>
          <p:cNvGrpSpPr/>
          <p:nvPr/>
        </p:nvGrpSpPr>
        <p:grpSpPr>
          <a:xfrm>
            <a:off x="571278" y="5890832"/>
            <a:ext cx="2847465" cy="569627"/>
            <a:chOff x="347836" y="5452981"/>
            <a:chExt cx="2847465" cy="569627"/>
          </a:xfrm>
        </p:grpSpPr>
        <p:sp>
          <p:nvSpPr>
            <p:cNvPr id="35" name="Rectangle: Rounded Corners 48">
              <a:extLst>
                <a:ext uri="{FF2B5EF4-FFF2-40B4-BE49-F238E27FC236}">
                  <a16:creationId xmlns:a16="http://schemas.microsoft.com/office/drawing/2014/main" id="{619FE2E0-C576-4A23-A256-4D359B3C4254}"/>
                </a:ext>
              </a:extLst>
            </p:cNvPr>
            <p:cNvSpPr/>
            <p:nvPr/>
          </p:nvSpPr>
          <p:spPr>
            <a:xfrm>
              <a:off x="347836" y="5452981"/>
              <a:ext cx="2847465" cy="56962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0000"/>
                </a:lnSpc>
              </a:pPr>
              <a:endParaRPr lang="it-IT" sz="1600" dirty="0"/>
            </a:p>
          </p:txBody>
        </p:sp>
        <p:sp>
          <p:nvSpPr>
            <p:cNvPr id="36" name="TextBox 52">
              <a:extLst>
                <a:ext uri="{FF2B5EF4-FFF2-40B4-BE49-F238E27FC236}">
                  <a16:creationId xmlns:a16="http://schemas.microsoft.com/office/drawing/2014/main" id="{418C0B66-E24D-4D29-BFE6-368970B2DD5D}"/>
                </a:ext>
              </a:extLst>
            </p:cNvPr>
            <p:cNvSpPr txBox="1"/>
            <p:nvPr/>
          </p:nvSpPr>
          <p:spPr>
            <a:xfrm>
              <a:off x="687953" y="5586708"/>
              <a:ext cx="2167229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ts val="600"/>
                </a:spcAft>
                <a:buSzPct val="100000"/>
              </a:pPr>
              <a:r>
                <a:rPr lang="it-IT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Variazioni e Revoca</a:t>
              </a:r>
            </a:p>
          </p:txBody>
        </p:sp>
      </p:grpSp>
      <p:sp>
        <p:nvSpPr>
          <p:cNvPr id="43" name="TextBox 55">
            <a:extLst>
              <a:ext uri="{FF2B5EF4-FFF2-40B4-BE49-F238E27FC236}">
                <a16:creationId xmlns:a16="http://schemas.microsoft.com/office/drawing/2014/main" id="{AC3A689D-2A91-4A7F-BFBF-13E2172C6582}"/>
              </a:ext>
            </a:extLst>
          </p:cNvPr>
          <p:cNvSpPr txBox="1"/>
          <p:nvPr/>
        </p:nvSpPr>
        <p:spPr>
          <a:xfrm>
            <a:off x="3554452" y="773804"/>
            <a:ext cx="6853962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  <a:buSzPct val="100000"/>
            </a:pPr>
            <a:r>
              <a:rPr lang="it-IT" sz="1600" dirty="0">
                <a:latin typeface="Century Gothic" panose="020B0502020202020204" pitchFamily="34" charset="0"/>
              </a:rPr>
              <a:t>Assume il ruolo di </a:t>
            </a:r>
            <a:r>
              <a:rPr lang="it-IT" sz="1600" b="1" dirty="0">
                <a:latin typeface="Century Gothic" panose="020B0502020202020204" pitchFamily="34" charset="0"/>
              </a:rPr>
              <a:t>referente nei confronti del Ministero </a:t>
            </a:r>
            <a:r>
              <a:rPr lang="it-IT" sz="1600" dirty="0">
                <a:latin typeface="Century Gothic" panose="020B0502020202020204" pitchFamily="34" charset="0"/>
              </a:rPr>
              <a:t>circa </a:t>
            </a:r>
            <a:r>
              <a:rPr lang="it-IT" sz="1600" b="1" dirty="0">
                <a:latin typeface="Century Gothic" panose="020B0502020202020204" pitchFamily="34" charset="0"/>
              </a:rPr>
              <a:t>l’esecuzione del Programma</a:t>
            </a:r>
            <a:r>
              <a:rPr lang="it-IT" sz="1600" dirty="0">
                <a:latin typeface="Century Gothic" panose="020B0502020202020204" pitchFamily="34" charset="0"/>
              </a:rPr>
              <a:t>, nonché la </a:t>
            </a:r>
            <a:r>
              <a:rPr lang="it-IT" sz="1600" b="1" dirty="0">
                <a:latin typeface="Century Gothic" panose="020B0502020202020204" pitchFamily="34" charset="0"/>
              </a:rPr>
              <a:t>rappresentanza esclusiva </a:t>
            </a:r>
            <a:r>
              <a:rPr lang="it-IT" sz="1600" dirty="0">
                <a:latin typeface="Century Gothic" panose="020B0502020202020204" pitchFamily="34" charset="0"/>
              </a:rPr>
              <a:t>nei confronti del Ministero dei Soggetti beneficiari per tutti i rapporti, anche contrattuali e per tutte le operazioni e gli atti di qualsiasi natura dipendenti dal Programma, ivi inclusi quelli relativi alle </a:t>
            </a:r>
            <a:r>
              <a:rPr lang="it-IT" sz="1600" b="1" dirty="0">
                <a:latin typeface="Century Gothic" panose="020B0502020202020204" pitchFamily="34" charset="0"/>
              </a:rPr>
              <a:t>attività di erogazione delle agevolazioni </a:t>
            </a:r>
            <a:r>
              <a:rPr lang="it-IT" sz="1600" dirty="0">
                <a:latin typeface="Century Gothic" panose="020B0502020202020204" pitchFamily="34" charset="0"/>
              </a:rPr>
              <a:t>con esclusione dei provvedimenti di revoca delle agevolazioni</a:t>
            </a:r>
          </a:p>
        </p:txBody>
      </p:sp>
      <p:sp>
        <p:nvSpPr>
          <p:cNvPr id="45" name="AutoShape 4" descr="Renewable energy Computer Icons Wind power, electricity, leaf, recycling,  logo png | PNGWing">
            <a:extLst>
              <a:ext uri="{FF2B5EF4-FFF2-40B4-BE49-F238E27FC236}">
                <a16:creationId xmlns:a16="http://schemas.microsoft.com/office/drawing/2014/main" id="{66B5386E-6B17-4DEE-8649-591DE347E3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49027" y="2497353"/>
            <a:ext cx="4953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9C20C6B0-E88E-4B77-A4B4-1996B309C378}"/>
              </a:ext>
            </a:extLst>
          </p:cNvPr>
          <p:cNvSpPr txBox="1"/>
          <p:nvPr/>
        </p:nvSpPr>
        <p:spPr>
          <a:xfrm>
            <a:off x="3549027" y="2601742"/>
            <a:ext cx="685396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  <a:buSzPct val="100000"/>
            </a:pPr>
            <a:r>
              <a:rPr lang="it-IT" sz="1600" dirty="0">
                <a:latin typeface="Century Gothic" panose="020B0502020202020204" pitchFamily="34" charset="0"/>
              </a:rPr>
              <a:t>Gli interventi devono essere realizzati </a:t>
            </a:r>
            <a:r>
              <a:rPr lang="it-IT" sz="1600" b="1" dirty="0">
                <a:latin typeface="Century Gothic" panose="020B0502020202020204" pitchFamily="34" charset="0"/>
              </a:rPr>
              <a:t>entro 4 anni </a:t>
            </a:r>
            <a:r>
              <a:rPr lang="it-IT" sz="1600" dirty="0">
                <a:latin typeface="Century Gothic" panose="020B0502020202020204" pitchFamily="34" charset="0"/>
              </a:rPr>
              <a:t>a partire dalla data di stipula del Contratto di filiera e </a:t>
            </a:r>
            <a:r>
              <a:rPr lang="it-IT" sz="1600" b="1" dirty="0">
                <a:latin typeface="Century Gothic" panose="020B0502020202020204" pitchFamily="34" charset="0"/>
              </a:rPr>
              <a:t>comunque non oltre il II trimestre 2026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89B3D990-20E6-411F-876C-7A272C23D049}"/>
              </a:ext>
            </a:extLst>
          </p:cNvPr>
          <p:cNvSpPr txBox="1"/>
          <p:nvPr/>
        </p:nvSpPr>
        <p:spPr>
          <a:xfrm>
            <a:off x="3549027" y="3483670"/>
            <a:ext cx="6853962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  <a:buSzPct val="100000"/>
            </a:pPr>
            <a:r>
              <a:rPr lang="it-IT" sz="1600" dirty="0">
                <a:latin typeface="Century Gothic" panose="020B0502020202020204" pitchFamily="34" charset="0"/>
              </a:rPr>
              <a:t>Il Soggetto proponente può presentare, per conto dei Soggetti beneficiari, </a:t>
            </a:r>
            <a:r>
              <a:rPr lang="it-IT" sz="1600" b="1" dirty="0">
                <a:latin typeface="Century Gothic" panose="020B0502020202020204" pitchFamily="34" charset="0"/>
              </a:rPr>
              <a:t>al massimo 4 domande di erogazione</a:t>
            </a:r>
            <a:r>
              <a:rPr lang="it-IT" sz="1600" dirty="0">
                <a:latin typeface="Century Gothic" panose="020B0502020202020204" pitchFamily="34" charset="0"/>
              </a:rPr>
              <a:t>, </a:t>
            </a:r>
            <a:r>
              <a:rPr lang="it-IT" sz="1600" b="1" dirty="0">
                <a:latin typeface="Century Gothic" panose="020B0502020202020204" pitchFamily="34" charset="0"/>
              </a:rPr>
              <a:t>di cui l’ultima a saldo. </a:t>
            </a:r>
            <a:r>
              <a:rPr lang="it-IT" sz="1600" dirty="0">
                <a:latin typeface="Century Gothic" panose="020B0502020202020204" pitchFamily="34" charset="0"/>
              </a:rPr>
              <a:t>Il Soggetto proponente trasferisce ai Soggetti beneficiari la somma relativa alla richiesta da questi effettuata e trasmette al Ministero una distinta che attesti l’avvenuto trasferimento di risorse</a:t>
            </a:r>
            <a:endParaRPr lang="it-IT" sz="1600" b="1" dirty="0">
              <a:latin typeface="Century Gothic" panose="020B0502020202020204" pitchFamily="34" charset="0"/>
            </a:endParaRPr>
          </a:p>
        </p:txBody>
      </p:sp>
      <p:sp>
        <p:nvSpPr>
          <p:cNvPr id="48" name="TextBox 55">
            <a:extLst>
              <a:ext uri="{FF2B5EF4-FFF2-40B4-BE49-F238E27FC236}">
                <a16:creationId xmlns:a16="http://schemas.microsoft.com/office/drawing/2014/main" id="{224DF9FD-92F3-4861-A2F8-5B56C6E21B1C}"/>
              </a:ext>
            </a:extLst>
          </p:cNvPr>
          <p:cNvSpPr txBox="1"/>
          <p:nvPr/>
        </p:nvSpPr>
        <p:spPr>
          <a:xfrm>
            <a:off x="3549027" y="4853007"/>
            <a:ext cx="685396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  <a:buSzPct val="100000"/>
            </a:pPr>
            <a:r>
              <a:rPr lang="it-IT" sz="1600" dirty="0">
                <a:latin typeface="Century Gothic" panose="020B0502020202020204" pitchFamily="34" charset="0"/>
              </a:rPr>
              <a:t>Il Soggetto proponente, a partire dalla data di sottoscrizione del Contratto di filiera, si fa carico di inviare </a:t>
            </a:r>
            <a:r>
              <a:rPr lang="it-IT" sz="1600" b="1" dirty="0">
                <a:latin typeface="Century Gothic" panose="020B0502020202020204" pitchFamily="34" charset="0"/>
              </a:rPr>
              <a:t>trimestralmente,</a:t>
            </a:r>
            <a:r>
              <a:rPr lang="it-IT" sz="1600" dirty="0">
                <a:latin typeface="Century Gothic" panose="020B0502020202020204" pitchFamily="34" charset="0"/>
              </a:rPr>
              <a:t> al Ministero, i dati attestanti lo stato di avanzamento dei Progetti</a:t>
            </a:r>
            <a:endParaRPr lang="it-IT" sz="1600" b="1" dirty="0">
              <a:latin typeface="Century Gothic" panose="020B0502020202020204" pitchFamily="34" charset="0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38591410-A5AD-4C95-B5A5-6E6FB82DC230}"/>
              </a:ext>
            </a:extLst>
          </p:cNvPr>
          <p:cNvSpPr txBox="1"/>
          <p:nvPr/>
        </p:nvSpPr>
        <p:spPr>
          <a:xfrm>
            <a:off x="3549027" y="5824349"/>
            <a:ext cx="685396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  <a:buSzPct val="100000"/>
            </a:pPr>
            <a:r>
              <a:rPr lang="it-IT" sz="1600" dirty="0">
                <a:latin typeface="Century Gothic" panose="020B0502020202020204" pitchFamily="34" charset="0"/>
              </a:rPr>
              <a:t>Particolare attenzione alla </a:t>
            </a:r>
            <a:r>
              <a:rPr lang="it-IT" sz="1600" b="1" dirty="0">
                <a:latin typeface="Century Gothic" panose="020B0502020202020204" pitchFamily="34" charset="0"/>
              </a:rPr>
              <a:t>permanenza degli elementi di valutazione </a:t>
            </a:r>
            <a:r>
              <a:rPr lang="it-IT" sz="1600" dirty="0">
                <a:latin typeface="Century Gothic" panose="020B0502020202020204" pitchFamily="34" charset="0"/>
              </a:rPr>
              <a:t>che determinano l’attribuzione dei punteggi previsti dalla procedura di selezione </a:t>
            </a:r>
            <a:endParaRPr lang="it-IT" sz="1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482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MTI">
      <a:majorFont>
        <a:latin typeface="Fedra Sans Normal"/>
        <a:ea typeface=""/>
        <a:cs typeface=""/>
      </a:majorFont>
      <a:minorFont>
        <a:latin typeface="Fedra Sans Norm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2754</TotalTime>
  <Words>1616</Words>
  <Application>Microsoft Office PowerPoint</Application>
  <PresentationFormat>Widescreen</PresentationFormat>
  <Paragraphs>215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Fedra Sans Normal</vt:lpstr>
      <vt:lpstr>Georgia</vt:lpstr>
      <vt:lpstr>Times New Roman</vt:lpstr>
      <vt:lpstr>Wingdings</vt:lpstr>
      <vt:lpstr>Tema di Office</vt:lpstr>
      <vt:lpstr> Contratti di Filiera V Avviso Pubblico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 Zanetti</dc:creator>
  <cp:lastModifiedBy>Utente</cp:lastModifiedBy>
  <cp:revision>228</cp:revision>
  <dcterms:created xsi:type="dcterms:W3CDTF">2021-05-28T07:03:40Z</dcterms:created>
  <dcterms:modified xsi:type="dcterms:W3CDTF">2022-04-22T10:03:50Z</dcterms:modified>
</cp:coreProperties>
</file>